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8.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19.xml" ContentType="application/vnd.openxmlformats-officedocument.presentationml.notesSlide+xml"/>
  <Override PartName="/ppt/ink/ink9.xml" ContentType="application/inkml+xml"/>
  <Override PartName="/ppt/notesSlides/notesSlide20.xml" ContentType="application/vnd.openxmlformats-officedocument.presentationml.notesSlide+xml"/>
  <Override PartName="/ppt/ink/ink10.xml" ContentType="application/inkml+xml"/>
  <Override PartName="/ppt/notesSlides/notesSlide21.xml" ContentType="application/vnd.openxmlformats-officedocument.presentationml.notesSlide+xml"/>
  <Override PartName="/ppt/ink/ink11.xml" ContentType="application/inkml+xml"/>
  <Override PartName="/ppt/notesSlides/notesSlide22.xml" ContentType="application/vnd.openxmlformats-officedocument.presentationml.notesSlide+xml"/>
  <Override PartName="/ppt/ink/ink1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72"/>
  </p:notesMasterIdLst>
  <p:handoutMasterIdLst>
    <p:handoutMasterId r:id="rId73"/>
  </p:handoutMasterIdLst>
  <p:sldIdLst>
    <p:sldId id="681" r:id="rId2"/>
    <p:sldId id="1103" r:id="rId3"/>
    <p:sldId id="1118" r:id="rId4"/>
    <p:sldId id="1119" r:id="rId5"/>
    <p:sldId id="1120" r:id="rId6"/>
    <p:sldId id="1122" r:id="rId7"/>
    <p:sldId id="1121" r:id="rId8"/>
    <p:sldId id="1123" r:id="rId9"/>
    <p:sldId id="1124" r:id="rId10"/>
    <p:sldId id="1125" r:id="rId11"/>
    <p:sldId id="1126" r:id="rId12"/>
    <p:sldId id="1128" r:id="rId13"/>
    <p:sldId id="1104" r:id="rId14"/>
    <p:sldId id="1108" r:id="rId15"/>
    <p:sldId id="1107" r:id="rId16"/>
    <p:sldId id="926" r:id="rId17"/>
    <p:sldId id="869" r:id="rId18"/>
    <p:sldId id="911" r:id="rId19"/>
    <p:sldId id="915" r:id="rId20"/>
    <p:sldId id="865" r:id="rId21"/>
    <p:sldId id="912" r:id="rId22"/>
    <p:sldId id="913" r:id="rId23"/>
    <p:sldId id="914" r:id="rId24"/>
    <p:sldId id="1109" r:id="rId25"/>
    <p:sldId id="1110" r:id="rId26"/>
    <p:sldId id="797" r:id="rId27"/>
    <p:sldId id="798" r:id="rId28"/>
    <p:sldId id="799" r:id="rId29"/>
    <p:sldId id="800" r:id="rId30"/>
    <p:sldId id="801" r:id="rId31"/>
    <p:sldId id="802" r:id="rId32"/>
    <p:sldId id="1056" r:id="rId33"/>
    <p:sldId id="1151" r:id="rId34"/>
    <p:sldId id="1152" r:id="rId35"/>
    <p:sldId id="1111" r:id="rId36"/>
    <p:sldId id="1112" r:id="rId37"/>
    <p:sldId id="1113" r:id="rId38"/>
    <p:sldId id="905" r:id="rId39"/>
    <p:sldId id="929" r:id="rId40"/>
    <p:sldId id="906" r:id="rId41"/>
    <p:sldId id="930" r:id="rId42"/>
    <p:sldId id="907" r:id="rId43"/>
    <p:sldId id="908" r:id="rId44"/>
    <p:sldId id="1114" r:id="rId45"/>
    <p:sldId id="1115" r:id="rId46"/>
    <p:sldId id="1116" r:id="rId47"/>
    <p:sldId id="1117" r:id="rId48"/>
    <p:sldId id="1131" r:id="rId49"/>
    <p:sldId id="1132" r:id="rId50"/>
    <p:sldId id="1135" r:id="rId51"/>
    <p:sldId id="1136" r:id="rId52"/>
    <p:sldId id="1134" r:id="rId53"/>
    <p:sldId id="1130" r:id="rId54"/>
    <p:sldId id="1129" r:id="rId55"/>
    <p:sldId id="1127" r:id="rId56"/>
    <p:sldId id="1105" r:id="rId57"/>
    <p:sldId id="1137" r:id="rId58"/>
    <p:sldId id="1138" r:id="rId59"/>
    <p:sldId id="1139" r:id="rId60"/>
    <p:sldId id="1140" r:id="rId61"/>
    <p:sldId id="1141" r:id="rId62"/>
    <p:sldId id="1142" r:id="rId63"/>
    <p:sldId id="1143" r:id="rId64"/>
    <p:sldId id="1144" r:id="rId65"/>
    <p:sldId id="1145" r:id="rId66"/>
    <p:sldId id="1146" r:id="rId67"/>
    <p:sldId id="1147" r:id="rId68"/>
    <p:sldId id="1148" r:id="rId69"/>
    <p:sldId id="1149" r:id="rId70"/>
    <p:sldId id="1150" r:id="rId71"/>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5" autoAdjust="0"/>
    <p:restoredTop sz="83876" autoAdjust="0"/>
  </p:normalViewPr>
  <p:slideViewPr>
    <p:cSldViewPr>
      <p:cViewPr varScale="1">
        <p:scale>
          <a:sx n="96" d="100"/>
          <a:sy n="96" d="100"/>
        </p:scale>
        <p:origin x="148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3/8/2024</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39.535"/>
    </inkml:context>
    <inkml:brush xml:id="br0">
      <inkml:brushProperty name="width" value="0.1" units="cm"/>
      <inkml:brushProperty name="height" value="0.1" units="cm"/>
      <inkml:brushProperty name="color" value="#FFFFFF"/>
    </inkml:brush>
  </inkml:definitions>
  <inkml:trace contextRef="#ctx0" brushRef="#br0">1 54 24575,'49'1'0,"-25"1"0,0-2 0,0 0 0,0-2 0,-1 0 0,1-2 0,-1-1 0,31-9 0,-35 7-195,0 1 0,1 1 0,0 1 0,0 1 0,0 1 0,38 0 0,-35 2-6631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1.044"/>
    </inkml:context>
    <inkml:brush xml:id="br0">
      <inkml:brushProperty name="width" value="0.1" units="cm"/>
      <inkml:brushProperty name="height" value="0.1" units="cm"/>
      <inkml:brushProperty name="color" value="#FFFFFF"/>
    </inkml:brush>
  </inkml:definitions>
  <inkml:trace contextRef="#ctx0" brushRef="#br0">119 0 24575,'1'9'0,"0"0"0,1 0 0,0 0 0,0 0 0,1-1 0,1 1 0,6 14 0,-5-13 0,0 0 0,-1 0 0,-1 1 0,0-1 0,3 13 0,-3 13 0,-3-24 0,1-1 0,1 1 0,0-1 0,0 0 0,1 0 0,0 0 0,10 20 0,-12-28 0,0 0 0,1 0 0,-1 0 0,0 0 0,-1 0 0,1 1 0,0-1 0,-1 0 0,0 0 0,0 1 0,0-1 0,0 0 0,0 0 0,0 1 0,-1-1 0,0 0 0,0 0 0,0 0 0,0 0 0,0 0 0,-1 0 0,-2 4 0,-3 4 0,-1 0 0,-1-1 0,1 0 0,-15 11 0,9-7 0,-56 41 0,47-35 47,18-16-282,0 0-1,0 0 1,1 0 0,0 1-1,-5 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3/8/2024</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186652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4070795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2157902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2076429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2515634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840160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49249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87240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2152990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1820063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1646571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172566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1724851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156938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2884136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2435455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3308987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613800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2500830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21220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143384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610154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229889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2991642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2468789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3674227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4112082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3440735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1202961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33235284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1624278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141284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341803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953099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3346217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2942970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1691646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1177368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1791232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1084950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2209074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0484056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2098233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1160520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193902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3851631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240984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360980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467306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3/8/2024</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3/8/2024</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3/8/2024</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3/8/2024</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3/8/2024</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3/8/2024</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3/8/2024</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3/8/2024</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3/8/2024</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3/8/2024</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3/8/2024</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3/8/2024</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3/8/2024</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3/8/2024</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3/8/2024</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3/8/2024</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3/8/2024</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3/8/2024</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3/8/2024</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3/8/2024</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3/8/2024</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30.png"/><Relationship Id="rId12" Type="http://schemas.openxmlformats.org/officeDocument/2006/relationships/customXml" Target="../ink/ink5.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customXml" Target="../ink/ink7.xml"/><Relationship Id="rId5" Type="http://schemas.openxmlformats.org/officeDocument/2006/relationships/image" Target="../media/image31.png"/><Relationship Id="rId4" Type="http://schemas.openxmlformats.org/officeDocument/2006/relationships/customXml" Target="../ink/ink6.xml"/><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9.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pdf/2203.02155.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27432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大型語言模型</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202310</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-12</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96EA0FE-DB8F-8F53-9A47-F18A27C33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41290394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1981200" y="31236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模型大到無法微調</a:t>
            </a:r>
          </a:p>
        </p:txBody>
      </p:sp>
      <p:pic>
        <p:nvPicPr>
          <p:cNvPr id="5" name="圖片 4">
            <a:extLst>
              <a:ext uri="{FF2B5EF4-FFF2-40B4-BE49-F238E27FC236}">
                <a16:creationId xmlns:a16="http://schemas.microsoft.com/office/drawing/2014/main" id="{2FAAE252-662D-9439-4058-DA92104A8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52600"/>
            <a:ext cx="7859905" cy="4419600"/>
          </a:xfrm>
          <a:prstGeom prst="rect">
            <a:avLst/>
          </a:prstGeom>
        </p:spPr>
      </p:pic>
    </p:spTree>
    <p:extLst>
      <p:ext uri="{BB962C8B-B14F-4D97-AF65-F5344CB8AC3E}">
        <p14:creationId xmlns:p14="http://schemas.microsoft.com/office/powerpoint/2010/main" val="22870913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BED8A8D-796E-658E-DD13-ACCEC2258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371600"/>
            <a:ext cx="8791575" cy="4943475"/>
          </a:xfrm>
          <a:prstGeom prst="rect">
            <a:avLst/>
          </a:prstGeom>
        </p:spPr>
      </p:pic>
      <p:sp>
        <p:nvSpPr>
          <p:cNvPr id="8" name="文字版面配置區 2">
            <a:extLst>
              <a:ext uri="{FF2B5EF4-FFF2-40B4-BE49-F238E27FC236}">
                <a16:creationId xmlns:a16="http://schemas.microsoft.com/office/drawing/2014/main" id="{11155AD1-4EB0-83A0-50AE-11F7A2F815F9}"/>
              </a:ext>
            </a:extLst>
          </p:cNvPr>
          <p:cNvSpPr txBox="1">
            <a:spLocks/>
          </p:cNvSpPr>
          <p:nvPr/>
        </p:nvSpPr>
        <p:spPr>
          <a:xfrm>
            <a:off x="2057400" y="15240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模型大到無法佈署</a:t>
            </a:r>
          </a:p>
        </p:txBody>
      </p:sp>
    </p:spTree>
    <p:extLst>
      <p:ext uri="{BB962C8B-B14F-4D97-AF65-F5344CB8AC3E}">
        <p14:creationId xmlns:p14="http://schemas.microsoft.com/office/powerpoint/2010/main" val="27209560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76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3/8/2024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spTree>
    <p:extLst>
      <p:ext uri="{BB962C8B-B14F-4D97-AF65-F5344CB8AC3E}">
        <p14:creationId xmlns:p14="http://schemas.microsoft.com/office/powerpoint/2010/main" val="7820657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1524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「大型」的語言模型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78346" y="13716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本來也就是一個語言模型，有不同種類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預訓練語言模型，參數多在</a:t>
            </a:r>
            <a:r>
              <a:rPr lang="en-US" altLang="zh-TW" sz="3200" b="0" i="0" dirty="0">
                <a:effectLst/>
                <a:latin typeface="微軟正黑體" panose="020B0604030504040204" pitchFamily="34" charset="-120"/>
                <a:ea typeface="微軟正黑體" panose="020B0604030504040204" pitchFamily="34" charset="-120"/>
              </a:rPr>
              <a:t>1</a:t>
            </a:r>
            <a:r>
              <a:rPr lang="zh-TW" altLang="en-US" sz="3200" b="0" i="0" dirty="0">
                <a:effectLst/>
                <a:latin typeface="微軟正黑體" panose="020B0604030504040204" pitchFamily="34" charset="-120"/>
                <a:ea typeface="微軟正黑體" panose="020B0604030504040204" pitchFamily="34" charset="-120"/>
              </a:rPr>
              <a:t>億上下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但發現當參數變多時，模型能力變好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語料庫的取得也容易，模型能力也變好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大家開始堆參數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層數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及使用大量語料庫</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2020</a:t>
            </a:r>
            <a:r>
              <a:rPr lang="zh-TW" altLang="en-US" sz="3200" dirty="0">
                <a:latin typeface="微軟正黑體" panose="020B0604030504040204" pitchFamily="34" charset="-120"/>
                <a:ea typeface="微軟正黑體" panose="020B0604030504040204" pitchFamily="34" charset="-120"/>
              </a:rPr>
              <a:t>年的</a:t>
            </a:r>
            <a:r>
              <a:rPr lang="en-US" altLang="zh-TW" sz="3200" dirty="0">
                <a:latin typeface="微軟正黑體" panose="020B0604030504040204" pitchFamily="34" charset="-120"/>
                <a:ea typeface="微軟正黑體" panose="020B0604030504040204" pitchFamily="34" charset="-120"/>
              </a:rPr>
              <a:t>Scaling Law</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2022</a:t>
            </a:r>
            <a:r>
              <a:rPr lang="zh-TW" altLang="en-US" sz="3200" b="0" i="0" dirty="0">
                <a:effectLst/>
                <a:latin typeface="微軟正黑體" panose="020B0604030504040204" pitchFamily="34" charset="-120"/>
                <a:ea typeface="微軟正黑體" panose="020B0604030504040204" pitchFamily="34" charset="-120"/>
              </a:rPr>
              <a:t>年發現的</a:t>
            </a:r>
            <a:r>
              <a:rPr lang="en-US" altLang="zh-TW" sz="3200" b="0" i="0" dirty="0">
                <a:effectLst/>
                <a:latin typeface="微軟正黑體" panose="020B0604030504040204" pitchFamily="34" charset="-120"/>
                <a:ea typeface="微軟正黑體" panose="020B0604030504040204" pitchFamily="34" charset="-120"/>
              </a:rPr>
              <a:t>Emergent Abilities</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從此就走向越來越大的趨勢</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模型非常大，語料庫非常多，需要巨大計算資源的預訓練語言模型</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934026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910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Scaling Law</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43000"/>
            <a:ext cx="7924800" cy="304698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a:t>
            </a:r>
            <a:r>
              <a:rPr lang="zh-TW" altLang="en-US" sz="3200" b="0" i="0" dirty="0">
                <a:effectLst/>
                <a:latin typeface="微軟正黑體" panose="020B0604030504040204" pitchFamily="34" charset="-120"/>
                <a:ea typeface="微軟正黑體" panose="020B0604030504040204" pitchFamily="34" charset="-120"/>
              </a:rPr>
              <a:t>年時</a:t>
            </a: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發表的論文</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隨著計算量、語料庫大小，模型大小的增長，</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也會呈現指數增長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b="0" i="0" dirty="0" err="1">
                <a:effectLst/>
                <a:latin typeface="微軟正黑體" panose="020B0604030504040204" pitchFamily="34" charset="-120"/>
                <a:ea typeface="微軟正黑體" panose="020B0604030504040204" pitchFamily="34" charset="-120"/>
              </a:rPr>
              <a:t>Chinchila</a:t>
            </a:r>
            <a:r>
              <a:rPr lang="zh-TW" altLang="en-US" sz="3200" b="0" i="0" dirty="0">
                <a:effectLst/>
                <a:latin typeface="微軟正黑體" panose="020B0604030504040204" pitchFamily="34" charset="-120"/>
                <a:ea typeface="微軟正黑體" panose="020B0604030504040204" pitchFamily="34" charset="-120"/>
              </a:rPr>
              <a:t>模型為一個臨界點，資料量大，模型也大，表現會非常好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0A203E6E-45CD-DD71-0301-74A5D5F9C161}"/>
              </a:ext>
            </a:extLst>
          </p:cNvPr>
          <p:cNvPicPr>
            <a:picLocks noChangeAspect="1"/>
          </p:cNvPicPr>
          <p:nvPr/>
        </p:nvPicPr>
        <p:blipFill>
          <a:blip r:embed="rId3"/>
          <a:stretch>
            <a:fillRect/>
          </a:stretch>
        </p:blipFill>
        <p:spPr>
          <a:xfrm>
            <a:off x="685800" y="4093022"/>
            <a:ext cx="7620000" cy="2499468"/>
          </a:xfrm>
          <a:prstGeom prst="rect">
            <a:avLst/>
          </a:prstGeom>
        </p:spPr>
      </p:pic>
    </p:spTree>
    <p:extLst>
      <p:ext uri="{BB962C8B-B14F-4D97-AF65-F5344CB8AC3E}">
        <p14:creationId xmlns:p14="http://schemas.microsoft.com/office/powerpoint/2010/main" val="34569344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26073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Scaling Law</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7659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765925"/>
            <a:ext cx="914400" cy="244475"/>
          </a:xfrm>
        </p:spPr>
        <p:txBody>
          <a:bodyPr/>
          <a:lstStyle/>
          <a:p>
            <a:pPr algn="r"/>
            <a:fld id="{F99EC173-99AE-4773-AB25-02E469A13EAE}" type="slidenum">
              <a:rPr kumimoji="0" lang="en-US" sz="1200" smtClean="0">
                <a:solidFill>
                  <a:schemeClr val="tx2"/>
                </a:solidFill>
              </a:rPr>
              <a:pPr algn="r"/>
              <a:t>16</a:t>
            </a:fld>
            <a:endParaRPr kumimoji="0" lang="en-US" dirty="0"/>
          </a:p>
        </p:txBody>
      </p:sp>
      <p:pic>
        <p:nvPicPr>
          <p:cNvPr id="8" name="圖片 7">
            <a:extLst>
              <a:ext uri="{FF2B5EF4-FFF2-40B4-BE49-F238E27FC236}">
                <a16:creationId xmlns:a16="http://schemas.microsoft.com/office/drawing/2014/main" id="{7B77816B-F7C6-7DB3-F1DF-0F9CB0830695}"/>
              </a:ext>
            </a:extLst>
          </p:cNvPr>
          <p:cNvPicPr>
            <a:picLocks noChangeAspect="1"/>
          </p:cNvPicPr>
          <p:nvPr/>
        </p:nvPicPr>
        <p:blipFill>
          <a:blip r:embed="rId3"/>
          <a:stretch>
            <a:fillRect/>
          </a:stretch>
        </p:blipFill>
        <p:spPr>
          <a:xfrm>
            <a:off x="685800" y="2187765"/>
            <a:ext cx="7500730" cy="3993383"/>
          </a:xfrm>
          <a:prstGeom prst="rect">
            <a:avLst/>
          </a:prstGeom>
        </p:spPr>
      </p:pic>
    </p:spTree>
    <p:extLst>
      <p:ext uri="{BB962C8B-B14F-4D97-AF65-F5344CB8AC3E}">
        <p14:creationId xmlns:p14="http://schemas.microsoft.com/office/powerpoint/2010/main" val="20519885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3810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語言模型越大越好？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8619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86195"/>
            <a:ext cx="914400" cy="244475"/>
          </a:xfrm>
        </p:spPr>
        <p:txBody>
          <a:bodyPr/>
          <a:lstStyle/>
          <a:p>
            <a:pPr algn="r"/>
            <a:fld id="{F99EC173-99AE-4773-AB25-02E469A13EAE}" type="slidenum">
              <a:rPr kumimoji="0" lang="en-US" sz="1200" smtClean="0">
                <a:solidFill>
                  <a:schemeClr val="tx2"/>
                </a:solidFill>
              </a:rPr>
              <a:pPr algn="r"/>
              <a:t>17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469835"/>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974103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pic>
        <p:nvPicPr>
          <p:cNvPr id="5" name="圖片 4">
            <a:extLst>
              <a:ext uri="{FF2B5EF4-FFF2-40B4-BE49-F238E27FC236}">
                <a16:creationId xmlns:a16="http://schemas.microsoft.com/office/drawing/2014/main" id="{84B9C13B-92D6-292B-EB9A-E8E427E7E005}"/>
              </a:ext>
            </a:extLst>
          </p:cNvPr>
          <p:cNvPicPr>
            <a:picLocks noChangeAspect="1"/>
          </p:cNvPicPr>
          <p:nvPr/>
        </p:nvPicPr>
        <p:blipFill>
          <a:blip r:embed="rId3"/>
          <a:stretch>
            <a:fillRect/>
          </a:stretch>
        </p:blipFill>
        <p:spPr>
          <a:xfrm>
            <a:off x="0" y="1905000"/>
            <a:ext cx="9144000" cy="4060996"/>
          </a:xfrm>
          <a:prstGeom prst="rect">
            <a:avLst/>
          </a:prstGeom>
        </p:spPr>
      </p:pic>
    </p:spTree>
    <p:extLst>
      <p:ext uri="{BB962C8B-B14F-4D97-AF65-F5344CB8AC3E}">
        <p14:creationId xmlns:p14="http://schemas.microsoft.com/office/powerpoint/2010/main" val="40054920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pic>
        <p:nvPicPr>
          <p:cNvPr id="5" name="圖片 4">
            <a:extLst>
              <a:ext uri="{FF2B5EF4-FFF2-40B4-BE49-F238E27FC236}">
                <a16:creationId xmlns:a16="http://schemas.microsoft.com/office/drawing/2014/main" id="{C43C5438-074D-48AA-26CA-A282E141E5B6}"/>
              </a:ext>
            </a:extLst>
          </p:cNvPr>
          <p:cNvPicPr>
            <a:picLocks noChangeAspect="1"/>
          </p:cNvPicPr>
          <p:nvPr/>
        </p:nvPicPr>
        <p:blipFill>
          <a:blip r:embed="rId3"/>
          <a:stretch>
            <a:fillRect/>
          </a:stretch>
        </p:blipFill>
        <p:spPr>
          <a:xfrm>
            <a:off x="0" y="1371600"/>
            <a:ext cx="9144000" cy="4656187"/>
          </a:xfrm>
          <a:prstGeom prst="rect">
            <a:avLst/>
          </a:prstGeom>
        </p:spPr>
      </p:pic>
    </p:spTree>
    <p:extLst>
      <p:ext uri="{BB962C8B-B14F-4D97-AF65-F5344CB8AC3E}">
        <p14:creationId xmlns:p14="http://schemas.microsoft.com/office/powerpoint/2010/main" val="3836906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86405"/>
            <a:ext cx="7924800" cy="458587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大型語言模型是什麼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大型語言模型的特色</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大型語言模型的種類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大型語言模型的元件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5975" lvl="1" indent="-358775">
              <a:buFont typeface="Arial" panose="020B0604020202020204" pitchFamily="34" charset="0"/>
              <a:buChar char="•"/>
            </a:pPr>
            <a:r>
              <a:rPr kumimoji="1"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endPar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5975" lvl="1" indent="-358775">
              <a:buFont typeface="Arial" panose="020B0604020202020204" pitchFamily="34" charset="0"/>
              <a:buChar char="•"/>
            </a:pP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Tuning(SFT)</a:t>
            </a:r>
          </a:p>
          <a:p>
            <a:pPr marL="815975" lvl="1" indent="-358775">
              <a:buFont typeface="Arial" panose="020B0604020202020204" pitchFamily="34" charset="0"/>
              <a:buChar char="•"/>
            </a:pP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a:p>
            <a:pPr marL="1273175" lvl="2" indent="-358775">
              <a:buFont typeface="Arial" panose="020B0604020202020204" pitchFamily="34" charset="0"/>
              <a:buChar char="•"/>
            </a:pPr>
            <a:r>
              <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Reward Model</a:t>
            </a:r>
          </a:p>
          <a:p>
            <a:pPr marL="1273175" lvl="2" indent="-358775">
              <a:buFont typeface="Arial" panose="020B0604020202020204" pitchFamily="34" charset="0"/>
              <a:buChar char="•"/>
            </a:pPr>
            <a:r>
              <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PPO</a:t>
            </a:r>
          </a:p>
          <a:p>
            <a:pPr marL="357188" lvl="2" indent="-357188">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新一代的範式</a:t>
            </a:r>
            <a:endPar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3352800" y="2286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951004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20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730565"/>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研究不同規模大小的模型對於各種任務的表現能力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當模型夠大時，竟出現小型模型的能力，各種任務的表現皆大幅度提升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這些能力是被自己發現的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準確度並不是等距成長，而是在參數量最大的模型中準確率急劇上升</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834338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pic>
        <p:nvPicPr>
          <p:cNvPr id="6" name="圖片 5">
            <a:extLst>
              <a:ext uri="{FF2B5EF4-FFF2-40B4-BE49-F238E27FC236}">
                <a16:creationId xmlns:a16="http://schemas.microsoft.com/office/drawing/2014/main" id="{027F7FFE-304F-F65C-BE49-2EE2192EE86E}"/>
              </a:ext>
            </a:extLst>
          </p:cNvPr>
          <p:cNvPicPr>
            <a:picLocks noChangeAspect="1"/>
          </p:cNvPicPr>
          <p:nvPr/>
        </p:nvPicPr>
        <p:blipFill>
          <a:blip r:embed="rId3"/>
          <a:stretch>
            <a:fillRect/>
          </a:stretch>
        </p:blipFill>
        <p:spPr>
          <a:xfrm>
            <a:off x="304800" y="1371600"/>
            <a:ext cx="8534400" cy="5036786"/>
          </a:xfrm>
          <a:prstGeom prst="rect">
            <a:avLst/>
          </a:prstGeom>
        </p:spPr>
      </p:pic>
    </p:spTree>
    <p:extLst>
      <p:ext uri="{BB962C8B-B14F-4D97-AF65-F5344CB8AC3E}">
        <p14:creationId xmlns:p14="http://schemas.microsoft.com/office/powerpoint/2010/main" val="29513286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pic>
        <p:nvPicPr>
          <p:cNvPr id="5" name="圖片 4">
            <a:extLst>
              <a:ext uri="{FF2B5EF4-FFF2-40B4-BE49-F238E27FC236}">
                <a16:creationId xmlns:a16="http://schemas.microsoft.com/office/drawing/2014/main" id="{DB77E543-8F62-C971-CB8F-96AAB7A31F33}"/>
              </a:ext>
            </a:extLst>
          </p:cNvPr>
          <p:cNvPicPr>
            <a:picLocks noChangeAspect="1"/>
          </p:cNvPicPr>
          <p:nvPr/>
        </p:nvPicPr>
        <p:blipFill>
          <a:blip r:embed="rId3"/>
          <a:stretch>
            <a:fillRect/>
          </a:stretch>
        </p:blipFill>
        <p:spPr>
          <a:xfrm>
            <a:off x="0" y="1295400"/>
            <a:ext cx="9144000" cy="4655588"/>
          </a:xfrm>
          <a:prstGeom prst="rect">
            <a:avLst/>
          </a:prstGeom>
        </p:spPr>
      </p:pic>
    </p:spTree>
    <p:extLst>
      <p:ext uri="{BB962C8B-B14F-4D97-AF65-F5344CB8AC3E}">
        <p14:creationId xmlns:p14="http://schemas.microsoft.com/office/powerpoint/2010/main" val="35030122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pic>
        <p:nvPicPr>
          <p:cNvPr id="6" name="圖片 5">
            <a:extLst>
              <a:ext uri="{FF2B5EF4-FFF2-40B4-BE49-F238E27FC236}">
                <a16:creationId xmlns:a16="http://schemas.microsoft.com/office/drawing/2014/main" id="{16F84F4E-9FA2-D79B-5A80-9F7A85A8B14E}"/>
              </a:ext>
            </a:extLst>
          </p:cNvPr>
          <p:cNvPicPr>
            <a:picLocks noChangeAspect="1"/>
          </p:cNvPicPr>
          <p:nvPr/>
        </p:nvPicPr>
        <p:blipFill>
          <a:blip r:embed="rId3"/>
          <a:stretch>
            <a:fillRect/>
          </a:stretch>
        </p:blipFill>
        <p:spPr>
          <a:xfrm>
            <a:off x="0" y="1806760"/>
            <a:ext cx="9144000" cy="3244480"/>
          </a:xfrm>
          <a:prstGeom prst="rect">
            <a:avLst/>
          </a:prstGeom>
        </p:spPr>
      </p:pic>
    </p:spTree>
    <p:extLst>
      <p:ext uri="{BB962C8B-B14F-4D97-AF65-F5344CB8AC3E}">
        <p14:creationId xmlns:p14="http://schemas.microsoft.com/office/powerpoint/2010/main" val="27633818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76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3/8/2024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spTree>
    <p:extLst>
      <p:ext uri="{BB962C8B-B14F-4D97-AF65-F5344CB8AC3E}">
        <p14:creationId xmlns:p14="http://schemas.microsoft.com/office/powerpoint/2010/main" val="340156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25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730565"/>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首先具備了產生</a:t>
            </a:r>
            <a:r>
              <a:rPr lang="en-US" altLang="zh-TW" sz="3200" b="0" i="0" dirty="0">
                <a:effectLst/>
                <a:latin typeface="微軟正黑體" panose="020B0604030504040204" pitchFamily="34" charset="-120"/>
                <a:ea typeface="微軟正黑體" panose="020B0604030504040204" pitchFamily="34" charset="-120"/>
              </a:rPr>
              <a:t>next token</a:t>
            </a:r>
            <a:r>
              <a:rPr lang="zh-TW" altLang="en-US" sz="3200" b="0" i="0" dirty="0">
                <a:effectLst/>
                <a:latin typeface="微軟正黑體" panose="020B0604030504040204" pitchFamily="34" charset="-120"/>
                <a:ea typeface="微軟正黑體" panose="020B0604030504040204" pitchFamily="34" charset="-120"/>
              </a:rPr>
              <a:t>的能力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因為只要生出下一個</a:t>
            </a:r>
            <a:r>
              <a:rPr lang="en-US" altLang="zh-TW" sz="3200" b="0" i="0" dirty="0">
                <a:effectLst/>
                <a:latin typeface="微軟正黑體" panose="020B0604030504040204" pitchFamily="34" charset="-120"/>
                <a:ea typeface="微軟正黑體" panose="020B0604030504040204" pitchFamily="34" charset="-120"/>
              </a:rPr>
              <a:t>token</a:t>
            </a:r>
            <a:r>
              <a:rPr lang="zh-TW" altLang="en-US" sz="3200" b="0" i="0" dirty="0">
                <a:effectLst/>
                <a:latin typeface="微軟正黑體" panose="020B0604030504040204" pitchFamily="34" charset="-120"/>
                <a:ea typeface="微軟正黑體" panose="020B0604030504040204" pitchFamily="34" charset="-120"/>
              </a:rPr>
              <a:t>，所以大部分的</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使用了</a:t>
            </a:r>
            <a:r>
              <a:rPr lang="en-US" altLang="zh-TW" sz="3200" b="0" i="0" dirty="0">
                <a:effectLst/>
                <a:latin typeface="微軟正黑體" panose="020B0604030504040204" pitchFamily="34" charset="-120"/>
                <a:ea typeface="微軟正黑體" panose="020B0604030504040204" pitchFamily="34" charset="-120"/>
              </a:rPr>
              <a:t>decoder model</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但是他聽不懂人類的指示，只會無意義的產生</a:t>
            </a:r>
            <a:r>
              <a:rPr lang="en-US" altLang="zh-TW" sz="3200" b="0" i="0" dirty="0">
                <a:effectLst/>
                <a:latin typeface="微軟正黑體" panose="020B0604030504040204" pitchFamily="34" charset="-120"/>
                <a:ea typeface="微軟正黑體" panose="020B0604030504040204" pitchFamily="34" charset="-120"/>
              </a:rPr>
              <a:t>next token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但是在產生</a:t>
            </a:r>
            <a:r>
              <a:rPr lang="en-US" altLang="zh-TW" sz="3200" b="0" i="0" dirty="0">
                <a:effectLst/>
                <a:latin typeface="微軟正黑體" panose="020B0604030504040204" pitchFamily="34" charset="-120"/>
                <a:ea typeface="微軟正黑體" panose="020B0604030504040204" pitchFamily="34" charset="-120"/>
              </a:rPr>
              <a:t>next token</a:t>
            </a:r>
            <a:r>
              <a:rPr lang="zh-TW" altLang="en-US" sz="3200" b="0" i="0" dirty="0">
                <a:effectLst/>
                <a:latin typeface="微軟正黑體" panose="020B0604030504040204" pitchFamily="34" charset="-120"/>
                <a:ea typeface="微軟正黑體" panose="020B0604030504040204" pitchFamily="34" charset="-120"/>
              </a:rPr>
              <a:t>時，會大量利用自己從語料庫中學到的知識來產生</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267335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1" name="群組 10">
            <a:extLst>
              <a:ext uri="{FF2B5EF4-FFF2-40B4-BE49-F238E27FC236}">
                <a16:creationId xmlns:a16="http://schemas.microsoft.com/office/drawing/2014/main" id="{A5978241-5263-2955-E5DD-70E8E78E84B0}"/>
              </a:ext>
            </a:extLst>
          </p:cNvPr>
          <p:cNvGrpSpPr/>
          <p:nvPr/>
        </p:nvGrpSpPr>
        <p:grpSpPr>
          <a:xfrm>
            <a:off x="2629956" y="3072945"/>
            <a:ext cx="173520" cy="203760"/>
            <a:chOff x="2629956" y="3072945"/>
            <a:chExt cx="173520" cy="203760"/>
          </a:xfrm>
        </p:grpSpPr>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9D87D10F-DD84-96B8-5440-6E139C6AAF45}"/>
                    </a:ext>
                  </a:extLst>
                </p14:cNvPr>
                <p14:cNvContentPartPr/>
                <p14:nvPr/>
              </p14:nvContentPartPr>
              <p14:xfrm>
                <a:off x="2629956" y="3175905"/>
                <a:ext cx="168840" cy="20520"/>
              </p14:xfrm>
            </p:contentPart>
          </mc:Choice>
          <mc:Fallback xmlns="">
            <p:pic>
              <p:nvPicPr>
                <p:cNvPr id="9" name="筆跡 8">
                  <a:extLst>
                    <a:ext uri="{FF2B5EF4-FFF2-40B4-BE49-F238E27FC236}">
                      <a16:creationId xmlns:a16="http://schemas.microsoft.com/office/drawing/2014/main" id="{9D87D10F-DD84-96B8-5440-6E139C6AAF45}"/>
                    </a:ext>
                  </a:extLst>
                </p:cNvPr>
                <p:cNvPicPr/>
                <p:nvPr/>
              </p:nvPicPr>
              <p:blipFill>
                <a:blip r:embed="rId5"/>
                <a:stretch>
                  <a:fillRect/>
                </a:stretch>
              </p:blipFill>
              <p:spPr>
                <a:xfrm>
                  <a:off x="2612316" y="3158265"/>
                  <a:ext cx="204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CBE8403A-5167-5729-1D10-256683497FFB}"/>
                    </a:ext>
                  </a:extLst>
                </p14:cNvPr>
                <p14:cNvContentPartPr/>
                <p14:nvPr/>
              </p14:nvContentPartPr>
              <p14:xfrm>
                <a:off x="2728596" y="3072945"/>
                <a:ext cx="74880" cy="203760"/>
              </p14:xfrm>
            </p:contentPart>
          </mc:Choice>
          <mc:Fallback xmlns="">
            <p:pic>
              <p:nvPicPr>
                <p:cNvPr id="10" name="筆跡 9">
                  <a:extLst>
                    <a:ext uri="{FF2B5EF4-FFF2-40B4-BE49-F238E27FC236}">
                      <a16:creationId xmlns:a16="http://schemas.microsoft.com/office/drawing/2014/main" id="{CBE8403A-5167-5729-1D10-256683497FFB}"/>
                    </a:ext>
                  </a:extLst>
                </p:cNvPr>
                <p:cNvPicPr/>
                <p:nvPr/>
              </p:nvPicPr>
              <p:blipFill>
                <a:blip r:embed="rId7"/>
                <a:stretch>
                  <a:fillRect/>
                </a:stretch>
              </p:blipFill>
              <p:spPr>
                <a:xfrm>
                  <a:off x="2710956" y="3054945"/>
                  <a:ext cx="110520" cy="239400"/>
                </a:xfrm>
                <a:prstGeom prst="rect">
                  <a:avLst/>
                </a:prstGeom>
              </p:spPr>
            </p:pic>
          </mc:Fallback>
        </mc:AlternateContent>
      </p:gr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9"/>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11"/>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13"/>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一</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我</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他</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是</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人</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狗</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0.2%</a:t>
            </a:r>
          </a:p>
          <a:p>
            <a:r>
              <a:rPr lang="en-US" altLang="zh-TW" sz="2400" b="1" dirty="0">
                <a:solidFill>
                  <a:srgbClr val="FFC000"/>
                </a:solidFill>
                <a:latin typeface="微軟正黑體" panose="020B0604030504040204" pitchFamily="34" charset="-120"/>
                <a:ea typeface="微軟正黑體" panose="020B0604030504040204" pitchFamily="34" charset="-120"/>
              </a:rPr>
              <a:t>0.1%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0.3%</a:t>
            </a:r>
          </a:p>
          <a:p>
            <a:r>
              <a:rPr lang="en-US" altLang="zh-TW" sz="2400" b="1" dirty="0">
                <a:solidFill>
                  <a:srgbClr val="FFC000"/>
                </a:solidFill>
                <a:latin typeface="微軟正黑體" panose="020B0604030504040204" pitchFamily="34" charset="-120"/>
                <a:ea typeface="微軟正黑體" panose="020B0604030504040204" pitchFamily="34" charset="-120"/>
              </a:rPr>
              <a:t>0.03%</a:t>
            </a:r>
          </a:p>
          <a:p>
            <a:r>
              <a:rPr lang="en-US" altLang="zh-TW" sz="2400" b="1" dirty="0">
                <a:solidFill>
                  <a:srgbClr val="FFC000"/>
                </a:solidFill>
                <a:latin typeface="微軟正黑體" panose="020B0604030504040204" pitchFamily="34" charset="-120"/>
                <a:ea typeface="微軟正黑體" panose="020B0604030504040204" pitchFamily="34" charset="-120"/>
              </a:rPr>
              <a:t>0.02%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116877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5"/>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7"/>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9"/>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竹店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1108439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3362253"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縣店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879692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3147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72382"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77%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8510705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預訓練模型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3/8/2024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41565316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88909"/>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豐店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0481980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新竹縣新豐鄉新興路一號</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62200"/>
            <a:ext cx="914400" cy="3785652"/>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[end]</a:t>
            </a:r>
          </a:p>
          <a:p>
            <a:r>
              <a:rPr lang="zh-TW" altLang="en-US" sz="2400" b="1" dirty="0">
                <a:latin typeface="微軟正黑體" panose="020B0604030504040204" pitchFamily="34" charset="-120"/>
                <a:ea typeface="微軟正黑體" panose="020B0604030504040204" pitchFamily="34" charset="-120"/>
              </a:rPr>
              <a:t>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767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0619203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T5</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模型談起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NLP</a:t>
            </a:r>
            <a:r>
              <a:rPr lang="zh-TW" altLang="en-US" sz="3200" b="0" i="0" dirty="0">
                <a:effectLst/>
                <a:latin typeface="微軟正黑體" panose="020B0604030504040204" pitchFamily="34" charset="-120"/>
                <a:ea typeface="微軟正黑體" panose="020B0604030504040204" pitchFamily="34" charset="-120"/>
              </a:rPr>
              <a:t>的任務不外乎那幾種，分類，生成，</a:t>
            </a:r>
            <a:r>
              <a:rPr lang="en-US" altLang="zh-TW" sz="3200" b="0" i="0" dirty="0">
                <a:effectLst/>
                <a:latin typeface="微軟正黑體" panose="020B0604030504040204" pitchFamily="34" charset="-120"/>
                <a:ea typeface="微軟正黑體" panose="020B0604030504040204" pitchFamily="34" charset="-120"/>
              </a:rPr>
              <a:t>NER</a:t>
            </a:r>
            <a:r>
              <a:rPr lang="zh-TW" altLang="en-US" sz="3200" b="0" i="0" dirty="0">
                <a:effectLst/>
                <a:latin typeface="微軟正黑體" panose="020B0604030504040204" pitchFamily="34" charset="-120"/>
                <a:ea typeface="微軟正黑體" panose="020B0604030504040204" pitchFamily="34" charset="-120"/>
              </a:rPr>
              <a:t>、摘要</a:t>
            </a:r>
            <a:r>
              <a:rPr lang="en-US" altLang="zh-TW" sz="3200" dirty="0">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使用</a:t>
            </a:r>
            <a:r>
              <a:rPr lang="en-US" altLang="zh-TW" sz="3200" b="0" dirty="0">
                <a:effectLst/>
                <a:latin typeface="微軟正黑體" panose="020B0604030504040204" pitchFamily="34" charset="-120"/>
                <a:ea typeface="微軟正黑體" panose="020B0604030504040204" pitchFamily="34" charset="-120"/>
              </a:rPr>
              <a:t>PLM+FT</a:t>
            </a:r>
            <a:r>
              <a:rPr lang="zh-TW" altLang="en-US" sz="3200" b="0" dirty="0">
                <a:effectLst/>
                <a:latin typeface="微軟正黑體" panose="020B0604030504040204" pitchFamily="34" charset="-120"/>
                <a:ea typeface="微軟正黑體" panose="020B0604030504040204" pitchFamily="34" charset="-120"/>
              </a:rPr>
              <a:t>的方式來針對不同的任務</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仔細看這些任務，不管是分類還是迴歸，怎麼樣都是「產生」出一個「結果」</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這個「結果」怎麼樣都是一個文字或符號</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那就把所有的任務都用文字輸出吧！</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ransfer Learning with a Unified </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ext-</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o-</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ext </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ransformer</a:t>
            </a:r>
          </a:p>
        </p:txBody>
      </p:sp>
    </p:spTree>
    <p:extLst>
      <p:ext uri="{BB962C8B-B14F-4D97-AF65-F5344CB8AC3E}">
        <p14:creationId xmlns:p14="http://schemas.microsoft.com/office/powerpoint/2010/main" val="12240929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T5</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模型談起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3046988"/>
          </a:xfrm>
          <a:prstGeom prst="rect">
            <a:avLst/>
          </a:prstGeom>
          <a:noFill/>
        </p:spPr>
        <p:txBody>
          <a:bodyPr wrap="square">
            <a:spAutoFit/>
          </a:bodyPr>
          <a:lstStyle/>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既然是文字，又是萬能的架構，自然要包括</a:t>
            </a:r>
            <a:r>
              <a:rPr lang="en-US" altLang="zh-TW" sz="3200" dirty="0">
                <a:latin typeface="微軟正黑體" panose="020B0604030504040204" pitchFamily="34" charset="-120"/>
                <a:ea typeface="微軟正黑體" panose="020B0604030504040204" pitchFamily="34" charset="-120"/>
              </a:rPr>
              <a:t>encoder</a:t>
            </a:r>
            <a:r>
              <a:rPr lang="zh-TW" altLang="en-US" sz="3200" dirty="0">
                <a:latin typeface="微軟正黑體" panose="020B0604030504040204" pitchFamily="34" charset="-120"/>
                <a:ea typeface="微軟正黑體" panose="020B0604030504040204" pitchFamily="34" charset="-120"/>
              </a:rPr>
              <a:t>及</a:t>
            </a:r>
            <a:r>
              <a:rPr lang="en-US" altLang="zh-TW" sz="3200" dirty="0">
                <a:latin typeface="微軟正黑體" panose="020B0604030504040204" pitchFamily="34" charset="-120"/>
                <a:ea typeface="微軟正黑體" panose="020B0604030504040204" pitchFamily="34" charset="-120"/>
              </a:rPr>
              <a:t>decoder</a:t>
            </a:r>
            <a:r>
              <a:rPr lang="zh-TW" altLang="en-US" sz="3200" dirty="0">
                <a:latin typeface="微軟正黑體" panose="020B0604030504040204" pitchFamily="34" charset="-120"/>
                <a:ea typeface="微軟正黑體" panose="020B0604030504040204" pitchFamily="34" charset="-120"/>
              </a:rPr>
              <a:t>，就是少見的</a:t>
            </a:r>
            <a:r>
              <a:rPr lang="en-US" altLang="zh-TW" sz="3200" dirty="0">
                <a:latin typeface="微軟正黑體" panose="020B0604030504040204" pitchFamily="34" charset="-120"/>
                <a:ea typeface="微軟正黑體" panose="020B0604030504040204" pitchFamily="34" charset="-120"/>
              </a:rPr>
              <a:t>s2s</a:t>
            </a: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既能做到</a:t>
            </a:r>
            <a:r>
              <a:rPr lang="en-US" altLang="zh-TW" sz="3200" dirty="0">
                <a:latin typeface="微軟正黑體" panose="020B0604030504040204" pitchFamily="34" charset="-120"/>
                <a:ea typeface="微軟正黑體" panose="020B0604030504040204" pitchFamily="34" charset="-120"/>
              </a:rPr>
              <a:t>NLU</a:t>
            </a:r>
            <a:r>
              <a:rPr lang="zh-TW" altLang="en-US" sz="3200" dirty="0">
                <a:latin typeface="微軟正黑體" panose="020B0604030504040204" pitchFamily="34" charset="-120"/>
                <a:ea typeface="微軟正黑體" panose="020B0604030504040204" pitchFamily="34" charset="-120"/>
              </a:rPr>
              <a:t>，又能做到</a:t>
            </a:r>
            <a:r>
              <a:rPr lang="en-US" altLang="zh-TW" sz="3200" dirty="0">
                <a:latin typeface="微軟正黑體" panose="020B0604030504040204" pitchFamily="34" charset="-120"/>
                <a:ea typeface="微軟正黑體" panose="020B0604030504040204" pitchFamily="34" charset="-120"/>
              </a:rPr>
              <a:t>NLG</a:t>
            </a: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2019</a:t>
            </a:r>
            <a:r>
              <a:rPr lang="zh-TW" altLang="en-US" sz="3200" dirty="0">
                <a:latin typeface="微軟正黑體" panose="020B0604030504040204" pitchFamily="34" charset="-120"/>
                <a:ea typeface="微軟正黑體" panose="020B0604030504040204" pitchFamily="34" charset="-120"/>
              </a:rPr>
              <a:t>年提出，立即打敗所有當時</a:t>
            </a:r>
            <a:r>
              <a:rPr lang="en-US" altLang="zh-TW" sz="3200" dirty="0">
                <a:latin typeface="微軟正黑體" panose="020B0604030504040204" pitchFamily="34" charset="-120"/>
                <a:ea typeface="微軟正黑體" panose="020B0604030504040204" pitchFamily="34" charset="-120"/>
              </a:rPr>
              <a:t>PLM</a:t>
            </a:r>
            <a:r>
              <a:rPr lang="zh-TW" altLang="en-US" sz="3200" dirty="0">
                <a:latin typeface="微軟正黑體" panose="020B0604030504040204" pitchFamily="34" charset="-120"/>
                <a:ea typeface="微軟正黑體" panose="020B0604030504040204" pitchFamily="34" charset="-120"/>
              </a:rPr>
              <a:t>架構</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比方說二分類，</a:t>
            </a:r>
            <a:r>
              <a:rPr lang="en-US" altLang="zh-TW" sz="3200" dirty="0">
                <a:latin typeface="微軟正黑體" panose="020B0604030504040204" pitchFamily="34" charset="-120"/>
                <a:ea typeface="微軟正黑體" panose="020B0604030504040204" pitchFamily="34" charset="-120"/>
              </a:rPr>
              <a:t>T5 </a:t>
            </a:r>
            <a:r>
              <a:rPr lang="zh-TW" altLang="en-US" sz="3200" dirty="0">
                <a:latin typeface="微軟正黑體" panose="020B0604030504040204" pitchFamily="34" charset="-120"/>
                <a:ea typeface="微軟正黑體" panose="020B0604030504040204" pitchFamily="34" charset="-120"/>
              </a:rPr>
              <a:t>甚至會直接產出字串形式的 “</a:t>
            </a:r>
            <a:r>
              <a:rPr lang="en-US" altLang="zh-TW" sz="3200" dirty="0">
                <a:latin typeface="微軟正黑體" panose="020B0604030504040204" pitchFamily="34" charset="-120"/>
                <a:ea typeface="微軟正黑體" panose="020B0604030504040204" pitchFamily="34" charset="-120"/>
              </a:rPr>
              <a:t>True” </a:t>
            </a:r>
            <a:r>
              <a:rPr lang="zh-TW" altLang="en-US" sz="3200" dirty="0">
                <a:latin typeface="微軟正黑體" panose="020B0604030504040204" pitchFamily="34" charset="-120"/>
                <a:ea typeface="微軟正黑體" panose="020B0604030504040204" pitchFamily="34" charset="-120"/>
              </a:rPr>
              <a:t>和 “</a:t>
            </a:r>
            <a:r>
              <a:rPr lang="en-US" altLang="zh-TW" sz="3200" dirty="0">
                <a:latin typeface="微軟正黑體" panose="020B0604030504040204" pitchFamily="34" charset="-120"/>
                <a:ea typeface="微軟正黑體" panose="020B0604030504040204" pitchFamily="34" charset="-120"/>
              </a:rPr>
              <a:t>False“</a:t>
            </a:r>
          </a:p>
        </p:txBody>
      </p:sp>
    </p:spTree>
    <p:extLst>
      <p:ext uri="{BB962C8B-B14F-4D97-AF65-F5344CB8AC3E}">
        <p14:creationId xmlns:p14="http://schemas.microsoft.com/office/powerpoint/2010/main" val="37128789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387B8B6-D019-E853-93CD-C5C9D7FAF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843508"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7572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產生下一個字的可能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730565"/>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如何向一個</a:t>
            </a:r>
            <a:r>
              <a:rPr lang="en-US" altLang="zh-TW" sz="3200" b="0" i="0" dirty="0">
                <a:effectLst/>
                <a:latin typeface="微軟正黑體" panose="020B0604030504040204" pitchFamily="34" charset="-120"/>
                <a:ea typeface="微軟正黑體" panose="020B0604030504040204" pitchFamily="34" charset="-120"/>
              </a:rPr>
              <a:t>6</a:t>
            </a:r>
            <a:r>
              <a:rPr lang="zh-TW" altLang="en-US" sz="3200" b="0" i="0" dirty="0">
                <a:effectLst/>
                <a:latin typeface="微軟正黑體" panose="020B0604030504040204" pitchFamily="34" charset="-120"/>
                <a:ea typeface="微軟正黑體" panose="020B0604030504040204" pitchFamily="34" charset="-120"/>
              </a:rPr>
              <a:t>歲小孩解釋登月？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如何向一個</a:t>
            </a:r>
            <a:r>
              <a:rPr lang="en-US" altLang="zh-TW" sz="3200" b="0" i="0" dirty="0">
                <a:solidFill>
                  <a:srgbClr val="FF0000"/>
                </a:solidFill>
                <a:effectLst/>
                <a:latin typeface="微軟正黑體" panose="020B0604030504040204" pitchFamily="34" charset="-120"/>
                <a:ea typeface="微軟正黑體" panose="020B0604030504040204" pitchFamily="34" charset="-120"/>
              </a:rPr>
              <a:t>5</a:t>
            </a:r>
            <a:r>
              <a:rPr lang="zh-TW" altLang="en-US" sz="3200" b="0" i="0" dirty="0">
                <a:solidFill>
                  <a:srgbClr val="FF0000"/>
                </a:solidFill>
                <a:effectLst/>
                <a:latin typeface="微軟正黑體" panose="020B0604030504040204" pitchFamily="34" charset="-120"/>
                <a:ea typeface="微軟正黑體" panose="020B0604030504040204" pitchFamily="34" charset="-120"/>
              </a:rPr>
              <a:t>歲小孩解釋登月？</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如何向一個</a:t>
            </a:r>
            <a:r>
              <a:rPr lang="en-US" altLang="zh-TW" sz="3200" dirty="0">
                <a:solidFill>
                  <a:srgbClr val="FF0000"/>
                </a:solidFill>
                <a:latin typeface="微軟正黑體" panose="020B0604030504040204" pitchFamily="34" charset="-120"/>
                <a:ea typeface="微軟正黑體" panose="020B0604030504040204" pitchFamily="34" charset="-120"/>
              </a:rPr>
              <a:t>6</a:t>
            </a:r>
            <a:r>
              <a:rPr lang="zh-TW" altLang="en-US" sz="3200" dirty="0">
                <a:solidFill>
                  <a:srgbClr val="FF0000"/>
                </a:solidFill>
                <a:latin typeface="微軟正黑體" panose="020B0604030504040204" pitchFamily="34" charset="-120"/>
                <a:ea typeface="微軟正黑體" panose="020B0604030504040204" pitchFamily="34" charset="-120"/>
              </a:rPr>
              <a:t>歲小孩登釋滿月？</a:t>
            </a:r>
            <a:endParaRPr lang="en-US" altLang="zh-TW" sz="3200" dirty="0">
              <a:solidFill>
                <a:srgbClr val="FF0000"/>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solidFill>
                  <a:srgbClr val="FF0000"/>
                </a:solidFill>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正確應該是：</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登月就是人類登錄上月球，如果是六歲小孩，就可以說，我們想把人送到月亮上面，他們去上照照片然後送回來</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12155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如何向一個六歲小孩解釋登月？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重點是</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解釋</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六歲</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登月</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解釋是一個「指令」</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希望</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能了解「</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指令</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」而不只是「接龍」</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524000" y="152400"/>
            <a:ext cx="6781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產生下一個字的可能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Tree>
    <p:extLst>
      <p:ext uri="{BB962C8B-B14F-4D97-AF65-F5344CB8AC3E}">
        <p14:creationId xmlns:p14="http://schemas.microsoft.com/office/powerpoint/2010/main" val="14566871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89113" y="1531362"/>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所以我們希望</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了解「指令」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必須對人類語言有很強的抽象能力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能不能把「</a:t>
            </a:r>
            <a:r>
              <a:rPr lang="zh-TW" altLang="en-US" sz="3200" b="0" i="0" dirty="0">
                <a:solidFill>
                  <a:srgbClr val="FF0000"/>
                </a:solidFill>
                <a:effectLst/>
                <a:latin typeface="微軟正黑體" panose="020B0604030504040204" pitchFamily="34" charset="-120"/>
                <a:ea typeface="微軟正黑體" panose="020B0604030504040204" pitchFamily="34" charset="-120"/>
              </a:rPr>
              <a:t>理解指令</a:t>
            </a:r>
            <a:r>
              <a:rPr lang="zh-TW" altLang="en-US" sz="3200" b="0" i="0" dirty="0">
                <a:effectLst/>
                <a:latin typeface="微軟正黑體" panose="020B0604030504040204" pitchFamily="34" charset="-120"/>
                <a:ea typeface="微軟正黑體" panose="020B0604030504040204" pitchFamily="34" charset="-120"/>
              </a:rPr>
              <a:t>」的能力加入</a:t>
            </a:r>
            <a:r>
              <a:rPr lang="en-US" altLang="zh-TW" sz="3200" b="0" i="0" dirty="0" err="1">
                <a:effectLst/>
                <a:latin typeface="微軟正黑體" panose="020B0604030504040204" pitchFamily="34" charset="-120"/>
                <a:ea typeface="微軟正黑體" panose="020B0604030504040204" pitchFamily="34" charset="-120"/>
              </a:rPr>
              <a:t>llm</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從前用</a:t>
            </a:r>
            <a:r>
              <a:rPr lang="en-US" altLang="zh-TW" sz="3200" b="0" i="0" dirty="0">
                <a:effectLst/>
                <a:latin typeface="微軟正黑體" panose="020B0604030504040204" pitchFamily="34" charset="-120"/>
                <a:ea typeface="微軟正黑體" panose="020B0604030504040204" pitchFamily="34" charset="-120"/>
              </a:rPr>
              <a:t>downstream task</a:t>
            </a:r>
            <a:r>
              <a:rPr lang="zh-TW" altLang="en-US" sz="3200" b="0" i="0" dirty="0">
                <a:effectLst/>
                <a:latin typeface="微軟正黑體" panose="020B0604030504040204" pitchFamily="34" charset="-120"/>
                <a:ea typeface="微軟正黑體" panose="020B0604030504040204" pitchFamily="34" charset="-120"/>
              </a:rPr>
              <a:t>的少量</a:t>
            </a:r>
            <a:r>
              <a:rPr lang="en-US" altLang="zh-TW" sz="3200" dirty="0">
                <a:latin typeface="微軟正黑體" panose="020B0604030504040204" pitchFamily="34" charset="-120"/>
                <a:ea typeface="微軟正黑體" panose="020B0604030504040204" pitchFamily="34" charset="-120"/>
              </a:rPr>
              <a:t>data</a:t>
            </a:r>
            <a:r>
              <a:rPr lang="zh-TW" altLang="en-US" sz="3200" dirty="0">
                <a:latin typeface="微軟正黑體" panose="020B0604030504040204" pitchFamily="34" charset="-120"/>
                <a:ea typeface="微軟正黑體" panose="020B0604030504040204" pitchFamily="34" charset="-120"/>
              </a:rPr>
              <a:t>來</a:t>
            </a:r>
            <a:r>
              <a:rPr lang="en-US" altLang="zh-TW" sz="3200" dirty="0">
                <a:latin typeface="微軟正黑體" panose="020B0604030504040204" pitchFamily="34" charset="-120"/>
                <a:ea typeface="微軟正黑體" panose="020B0604030504040204" pitchFamily="34" charset="-120"/>
              </a:rPr>
              <a:t>fine tune </a:t>
            </a:r>
            <a:r>
              <a:rPr lang="en-US" altLang="zh-TW" sz="3200" dirty="0" err="1">
                <a:latin typeface="微軟正黑體" panose="020B0604030504040204" pitchFamily="34" charset="-120"/>
                <a:ea typeface="微軟正黑體" panose="020B0604030504040204" pitchFamily="34" charset="-120"/>
              </a:rPr>
              <a:t>plm</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能不能用一些充滿「指令」的</a:t>
            </a:r>
            <a:r>
              <a:rPr lang="en-US" altLang="zh-TW" sz="3200" b="0" i="0" dirty="0">
                <a:effectLst/>
                <a:latin typeface="微軟正黑體" panose="020B0604030504040204" pitchFamily="34" charset="-120"/>
                <a:ea typeface="微軟正黑體" panose="020B0604030504040204" pitchFamily="34" charset="-120"/>
              </a:rPr>
              <a:t>data</a:t>
            </a:r>
            <a:r>
              <a:rPr lang="zh-TW" altLang="en-US" sz="3200" b="0" i="0" dirty="0">
                <a:effectLst/>
                <a:latin typeface="微軟正黑體" panose="020B0604030504040204" pitchFamily="34" charset="-120"/>
                <a:ea typeface="微軟正黑體" panose="020B0604030504040204" pitchFamily="34" charset="-120"/>
              </a:rPr>
              <a:t>來教</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看懂指令？知道我們要下指令這件事，而不是看資料本身的意義？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稱之為</a:t>
            </a:r>
            <a:r>
              <a:rPr lang="en-US" altLang="zh-TW" sz="3200" b="0" i="0" dirty="0">
                <a:effectLst/>
                <a:latin typeface="微軟正黑體" panose="020B0604030504040204" pitchFamily="34" charset="-120"/>
                <a:ea typeface="微軟正黑體" panose="020B0604030504040204" pitchFamily="34" charset="-120"/>
              </a:rPr>
              <a:t>Instruction Tuning</a:t>
            </a:r>
            <a:r>
              <a:rPr lang="zh-TW" altLang="en-US" sz="3200" b="0" i="0" dirty="0">
                <a:effectLst/>
                <a:latin typeface="微軟正黑體" panose="020B0604030504040204" pitchFamily="34" charset="-120"/>
                <a:ea typeface="微軟正黑體" panose="020B0604030504040204" pitchFamily="34" charset="-120"/>
              </a:rPr>
              <a:t>，又稱為</a:t>
            </a:r>
            <a:r>
              <a:rPr lang="en-US" altLang="zh-TW" sz="3200" b="0" i="0" dirty="0">
                <a:effectLst/>
                <a:latin typeface="微軟正黑體" panose="020B0604030504040204" pitchFamily="34" charset="-120"/>
                <a:ea typeface="微軟正黑體" panose="020B0604030504040204" pitchFamily="34" charset="-120"/>
              </a:rPr>
              <a:t>Supervised Fine Tuning(SFT)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460587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655B755-6CDA-2B0C-D5B4-4D868FA38CEA}"/>
              </a:ext>
            </a:extLst>
          </p:cNvPr>
          <p:cNvPicPr>
            <a:picLocks noChangeAspect="1"/>
          </p:cNvPicPr>
          <p:nvPr/>
        </p:nvPicPr>
        <p:blipFill>
          <a:blip r:embed="rId3"/>
          <a:stretch>
            <a:fillRect/>
          </a:stretch>
        </p:blipFill>
        <p:spPr>
          <a:xfrm>
            <a:off x="0" y="2187465"/>
            <a:ext cx="9144000" cy="3626420"/>
          </a:xfrm>
          <a:prstGeom prst="rect">
            <a:avLst/>
          </a:prstGeom>
        </p:spPr>
      </p:pic>
    </p:spTree>
    <p:extLst>
      <p:ext uri="{BB962C8B-B14F-4D97-AF65-F5344CB8AC3E}">
        <p14:creationId xmlns:p14="http://schemas.microsoft.com/office/powerpoint/2010/main" val="9940527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149821A4-704E-193B-1016-60413220BA55}"/>
              </a:ext>
            </a:extLst>
          </p:cNvPr>
          <p:cNvPicPr>
            <a:picLocks noChangeAspect="1"/>
          </p:cNvPicPr>
          <p:nvPr/>
        </p:nvPicPr>
        <p:blipFill>
          <a:blip r:embed="rId3"/>
          <a:stretch>
            <a:fillRect/>
          </a:stretch>
        </p:blipFill>
        <p:spPr>
          <a:xfrm>
            <a:off x="0" y="1779782"/>
            <a:ext cx="9144000" cy="4580787"/>
          </a:xfrm>
          <a:prstGeom prst="rect">
            <a:avLst/>
          </a:prstGeom>
        </p:spPr>
      </p:pic>
    </p:spTree>
    <p:extLst>
      <p:ext uri="{BB962C8B-B14F-4D97-AF65-F5344CB8AC3E}">
        <p14:creationId xmlns:p14="http://schemas.microsoft.com/office/powerpoint/2010/main" val="8774240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E12CB93-4738-66EA-77F7-75E4F88BADC0}"/>
              </a:ext>
            </a:extLst>
          </p:cNvPr>
          <p:cNvPicPr>
            <a:picLocks noChangeAspect="1"/>
          </p:cNvPicPr>
          <p:nvPr/>
        </p:nvPicPr>
        <p:blipFill>
          <a:blip r:embed="rId2"/>
          <a:stretch>
            <a:fillRect/>
          </a:stretch>
        </p:blipFill>
        <p:spPr>
          <a:xfrm>
            <a:off x="228600" y="2133600"/>
            <a:ext cx="8686800" cy="2827495"/>
          </a:xfrm>
          <a:prstGeom prst="rect">
            <a:avLst/>
          </a:prstGeom>
        </p:spPr>
      </p:pic>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3048000" y="304800"/>
            <a:ext cx="3733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表現非常好</a:t>
            </a:r>
          </a:p>
        </p:txBody>
      </p:sp>
    </p:spTree>
    <p:extLst>
      <p:ext uri="{BB962C8B-B14F-4D97-AF65-F5344CB8AC3E}">
        <p14:creationId xmlns:p14="http://schemas.microsoft.com/office/powerpoint/2010/main" val="29654851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7EE6239-D52B-690C-EB7C-A1E09A0270E3}"/>
              </a:ext>
            </a:extLst>
          </p:cNvPr>
          <p:cNvPicPr>
            <a:picLocks noChangeAspect="1"/>
          </p:cNvPicPr>
          <p:nvPr/>
        </p:nvPicPr>
        <p:blipFill>
          <a:blip r:embed="rId3"/>
          <a:stretch>
            <a:fillRect/>
          </a:stretch>
        </p:blipFill>
        <p:spPr>
          <a:xfrm>
            <a:off x="685801" y="1622359"/>
            <a:ext cx="8305800" cy="4851175"/>
          </a:xfrm>
          <a:prstGeom prst="rect">
            <a:avLst/>
          </a:prstGeom>
        </p:spPr>
      </p:pic>
    </p:spTree>
    <p:extLst>
      <p:ext uri="{BB962C8B-B14F-4D97-AF65-F5344CB8AC3E}">
        <p14:creationId xmlns:p14="http://schemas.microsoft.com/office/powerpoint/2010/main" val="34376584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8E13B5E-48F5-A90F-33C1-B5417CFD3B9F}"/>
              </a:ext>
            </a:extLst>
          </p:cNvPr>
          <p:cNvPicPr>
            <a:picLocks noChangeAspect="1"/>
          </p:cNvPicPr>
          <p:nvPr/>
        </p:nvPicPr>
        <p:blipFill>
          <a:blip r:embed="rId3"/>
          <a:stretch>
            <a:fillRect/>
          </a:stretch>
        </p:blipFill>
        <p:spPr>
          <a:xfrm>
            <a:off x="0" y="1937015"/>
            <a:ext cx="9144000" cy="4071084"/>
          </a:xfrm>
          <a:prstGeom prst="rect">
            <a:avLst/>
          </a:prstGeom>
        </p:spPr>
      </p:pic>
    </p:spTree>
    <p:extLst>
      <p:ext uri="{BB962C8B-B14F-4D97-AF65-F5344CB8AC3E}">
        <p14:creationId xmlns:p14="http://schemas.microsoft.com/office/powerpoint/2010/main" val="6610459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48C3102-5758-3376-9FD1-709B1A7BC12F}"/>
              </a:ext>
            </a:extLst>
          </p:cNvPr>
          <p:cNvPicPr>
            <a:picLocks noChangeAspect="1"/>
          </p:cNvPicPr>
          <p:nvPr/>
        </p:nvPicPr>
        <p:blipFill>
          <a:blip r:embed="rId3"/>
          <a:stretch>
            <a:fillRect/>
          </a:stretch>
        </p:blipFill>
        <p:spPr>
          <a:xfrm>
            <a:off x="0" y="2362200"/>
            <a:ext cx="9144000" cy="2828384"/>
          </a:xfrm>
          <a:prstGeom prst="rect">
            <a:avLst/>
          </a:prstGeom>
        </p:spPr>
      </p:pic>
    </p:spTree>
    <p:extLst>
      <p:ext uri="{BB962C8B-B14F-4D97-AF65-F5344CB8AC3E}">
        <p14:creationId xmlns:p14="http://schemas.microsoft.com/office/powerpoint/2010/main" val="58392539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0E080E6-0104-8C9B-CF87-0ABDAFB471E9}"/>
              </a:ext>
            </a:extLst>
          </p:cNvPr>
          <p:cNvPicPr>
            <a:picLocks noChangeAspect="1"/>
          </p:cNvPicPr>
          <p:nvPr/>
        </p:nvPicPr>
        <p:blipFill>
          <a:blip r:embed="rId3"/>
          <a:stretch>
            <a:fillRect/>
          </a:stretch>
        </p:blipFill>
        <p:spPr>
          <a:xfrm>
            <a:off x="0" y="2362200"/>
            <a:ext cx="9144000" cy="3060000"/>
          </a:xfrm>
          <a:prstGeom prst="rect">
            <a:avLst/>
          </a:prstGeom>
        </p:spPr>
      </p:pic>
    </p:spTree>
    <p:extLst>
      <p:ext uri="{BB962C8B-B14F-4D97-AF65-F5344CB8AC3E}">
        <p14:creationId xmlns:p14="http://schemas.microsoft.com/office/powerpoint/2010/main" val="11475792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44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536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已經包含了「聽人類的指示」的抽象意義，因此進入「人類指導」的範圍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人類指導的背後意義，就是聽人類的話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此時的</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開始加入人類的意識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因此通常說的</a:t>
            </a:r>
            <a:r>
              <a:rPr lang="en-US" altLang="zh-TW" sz="3200" b="0" i="0" dirty="0" err="1">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已經不是之前範式所表示的</a:t>
            </a:r>
            <a:r>
              <a:rPr lang="en-US" altLang="zh-TW" sz="3200" b="0" i="0" dirty="0">
                <a:effectLst/>
                <a:latin typeface="微軟正黑體" panose="020B0604030504040204" pitchFamily="34" charset="-120"/>
                <a:ea typeface="微軟正黑體" panose="020B0604030504040204" pitchFamily="34" charset="-120"/>
              </a:rPr>
              <a:t>finetuning</a:t>
            </a:r>
            <a:r>
              <a:rPr lang="zh-TW" altLang="en-US" sz="3200" b="0" i="0" dirty="0">
                <a:effectLst/>
                <a:latin typeface="微軟正黑體" panose="020B0604030504040204" pitchFamily="34" charset="-120"/>
                <a:ea typeface="微軟正黑體" panose="020B0604030504040204" pitchFamily="34" charset="-120"/>
              </a:rPr>
              <a:t>，而進入強化學習的範圍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err="1">
                <a:effectLst/>
                <a:latin typeface="微軟正黑體" panose="020B0604030504040204" pitchFamily="34" charset="-120"/>
                <a:ea typeface="微軟正黑體" panose="020B0604030504040204" pitchFamily="34" charset="-120"/>
              </a:rPr>
              <a:t>huggingface</a:t>
            </a:r>
            <a:r>
              <a:rPr lang="zh-TW" altLang="en-US" sz="3200" b="0" i="0" dirty="0">
                <a:effectLst/>
                <a:latin typeface="微軟正黑體" panose="020B0604030504040204" pitchFamily="34" charset="-120"/>
                <a:ea typeface="微軟正黑體" panose="020B0604030504040204" pitchFamily="34" charset="-120"/>
              </a:rPr>
              <a:t>的函式庫中，把</a:t>
            </a:r>
            <a:r>
              <a:rPr lang="en-US" altLang="zh-TW" sz="3200" b="0" i="0" dirty="0" err="1">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放入強化學習的</a:t>
            </a:r>
            <a:r>
              <a:rPr lang="en-US" altLang="zh-TW" sz="3200" b="0" i="0" dirty="0">
                <a:effectLst/>
                <a:latin typeface="微軟正黑體" panose="020B0604030504040204" pitchFamily="34" charset="-120"/>
                <a:ea typeface="微軟正黑體" panose="020B0604030504040204" pitchFamily="34" charset="-120"/>
              </a:rPr>
              <a:t>transformer RL</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這個動作已經有</a:t>
            </a:r>
            <a:r>
              <a:rPr lang="en-US" altLang="zh-TW" sz="3200" b="0" i="0" dirty="0">
                <a:effectLst/>
                <a:latin typeface="微軟正黑體" panose="020B0604030504040204" pitchFamily="34" charset="-120"/>
                <a:ea typeface="微軟正黑體" panose="020B0604030504040204" pitchFamily="34" charset="-120"/>
              </a:rPr>
              <a:t>Alignment</a:t>
            </a:r>
            <a:r>
              <a:rPr lang="zh-TW" altLang="en-US" sz="3200" b="0" i="0" dirty="0">
                <a:effectLst/>
                <a:latin typeface="微軟正黑體" panose="020B0604030504040204" pitchFamily="34" charset="-120"/>
                <a:ea typeface="微軟正黑體" panose="020B0604030504040204" pitchFamily="34" charset="-120"/>
              </a:rPr>
              <a:t>的意圖了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091080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45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53600"/>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只有產生下一個</a:t>
            </a:r>
            <a:r>
              <a:rPr lang="en-US" altLang="zh-TW" sz="3200" b="0" i="0" dirty="0">
                <a:effectLst/>
                <a:latin typeface="微軟正黑體" panose="020B0604030504040204" pitchFamily="34" charset="-120"/>
                <a:ea typeface="微軟正黑體" panose="020B0604030504040204" pitchFamily="34" charset="-120"/>
              </a:rPr>
              <a:t>token</a:t>
            </a:r>
            <a:r>
              <a:rPr lang="zh-TW" altLang="en-US" sz="3200" b="0" i="0" dirty="0">
                <a:effectLst/>
                <a:latin typeface="微軟正黑體" panose="020B0604030504040204" pitchFamily="34" charset="-120"/>
                <a:ea typeface="微軟正黑體" panose="020B0604030504040204" pitchFamily="34" charset="-120"/>
              </a:rPr>
              <a:t>能力的</a:t>
            </a:r>
            <a:r>
              <a:rPr lang="en-US" altLang="zh-TW" sz="3200" b="0" i="0" dirty="0" err="1">
                <a:effectLst/>
                <a:latin typeface="微軟正黑體" panose="020B0604030504040204" pitchFamily="34" charset="-120"/>
                <a:ea typeface="微軟正黑體" panose="020B0604030504040204" pitchFamily="34" charset="-120"/>
              </a:rPr>
              <a:t>llm</a:t>
            </a:r>
            <a:r>
              <a:rPr lang="en-US" altLang="zh-TW" sz="3200" b="0" i="0" dirty="0">
                <a:effectLst/>
                <a:latin typeface="微軟正黑體" panose="020B0604030504040204" pitchFamily="34" charset="-120"/>
                <a:ea typeface="微軟正黑體" panose="020B0604030504040204" pitchFamily="34" charset="-120"/>
              </a:rPr>
              <a:t>(base)</a:t>
            </a:r>
          </a:p>
          <a:p>
            <a:pPr marL="914400" lvl="1"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GPT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GPT2</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GPT3</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llama2</a:t>
            </a:r>
          </a:p>
          <a:p>
            <a:pPr marL="450850" lvl="1" indent="-45085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經過</a:t>
            </a:r>
            <a:r>
              <a:rPr lang="en-US" altLang="zh-TW" sz="3200" dirty="0" err="1">
                <a:latin typeface="微軟正黑體" panose="020B0604030504040204" pitchFamily="34" charset="-120"/>
                <a:ea typeface="微軟正黑體" panose="020B0604030504040204" pitchFamily="34" charset="-120"/>
              </a:rPr>
              <a:t>sft</a:t>
            </a:r>
            <a:r>
              <a:rPr lang="zh-TW" altLang="en-US" sz="3200" dirty="0">
                <a:latin typeface="微軟正黑體" panose="020B0604030504040204" pitchFamily="34" charset="-120"/>
                <a:ea typeface="微軟正黑體" panose="020B0604030504040204" pitchFamily="34" charset="-120"/>
              </a:rPr>
              <a:t>的</a:t>
            </a:r>
            <a:r>
              <a:rPr lang="en-US" altLang="zh-TW" sz="3200" dirty="0" err="1">
                <a:latin typeface="微軟正黑體" panose="020B0604030504040204" pitchFamily="34" charset="-120"/>
                <a:ea typeface="微軟正黑體" panose="020B0604030504040204" pitchFamily="34" charset="-120"/>
              </a:rPr>
              <a:t>llm</a:t>
            </a:r>
            <a:r>
              <a:rPr lang="en-US" altLang="zh-TW" sz="3200" dirty="0">
                <a:latin typeface="微軟正黑體" panose="020B0604030504040204" pitchFamily="34" charset="-120"/>
                <a:ea typeface="微軟正黑體" panose="020B0604030504040204" pitchFamily="34" charset="-120"/>
              </a:rPr>
              <a:t>(instruction tuned)</a:t>
            </a:r>
          </a:p>
          <a:p>
            <a:pPr marL="914400" lvl="1" indent="-457200">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InstructGPT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Alpaca</a:t>
            </a:r>
          </a:p>
        </p:txBody>
      </p:sp>
      <p:pic>
        <p:nvPicPr>
          <p:cNvPr id="6" name="圖片 5">
            <a:extLst>
              <a:ext uri="{FF2B5EF4-FFF2-40B4-BE49-F238E27FC236}">
                <a16:creationId xmlns:a16="http://schemas.microsoft.com/office/drawing/2014/main" id="{96B1B225-BF4C-E186-B993-55D17DC06100}"/>
              </a:ext>
            </a:extLst>
          </p:cNvPr>
          <p:cNvPicPr>
            <a:picLocks noChangeAspect="1"/>
          </p:cNvPicPr>
          <p:nvPr/>
        </p:nvPicPr>
        <p:blipFill>
          <a:blip r:embed="rId3"/>
          <a:stretch>
            <a:fillRect/>
          </a:stretch>
        </p:blipFill>
        <p:spPr>
          <a:xfrm>
            <a:off x="1828800" y="3880043"/>
            <a:ext cx="5867400" cy="2840812"/>
          </a:xfrm>
          <a:prstGeom prst="rect">
            <a:avLst/>
          </a:prstGeom>
        </p:spPr>
      </p:pic>
    </p:spTree>
    <p:extLst>
      <p:ext uri="{BB962C8B-B14F-4D97-AF65-F5344CB8AC3E}">
        <p14:creationId xmlns:p14="http://schemas.microsoft.com/office/powerpoint/2010/main" val="24996897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524000" y="3048000"/>
            <a:ext cx="62484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之後所產生的問題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3/8/2024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spTree>
    <p:extLst>
      <p:ext uri="{BB962C8B-B14F-4D97-AF65-F5344CB8AC3E}">
        <p14:creationId xmlns:p14="http://schemas.microsoft.com/office/powerpoint/2010/main" val="22166980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15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經過</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600164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看得懂人類的指令，做出回答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答案是否有用？有害？有偏見？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答案不但要正確，還要符合人類期待</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此時必須加入人類的判斷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人類的判斷</a:t>
            </a:r>
            <a:r>
              <a:rPr lang="en-US" altLang="zh-TW" sz="3200" b="0" i="0" dirty="0">
                <a:effectLst/>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0" i="0" dirty="0">
                <a:effectLst/>
                <a:latin typeface="微軟正黑體" panose="020B0604030504040204" pitchFamily="34" charset="-120"/>
                <a:ea typeface="微軟正黑體" panose="020B0604030504040204" pitchFamily="34" charset="-120"/>
                <a:sym typeface="Wingdings" panose="05000000000000000000" pitchFamily="2" charset="2"/>
              </a:rPr>
              <a:t>強化學習的加入</a:t>
            </a:r>
            <a:endParaRPr lang="en-US" altLang="zh-TW" sz="3200" b="0" i="0" dirty="0">
              <a:effectLst/>
              <a:latin typeface="微軟正黑體" panose="020B0604030504040204" pitchFamily="34" charset="-120"/>
              <a:ea typeface="微軟正黑體" panose="020B0604030504040204" pitchFamily="34" charset="-120"/>
              <a:sym typeface="Wingdings" panose="05000000000000000000" pitchFamily="2" charset="2"/>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不可能花很多人力來判斷，需要自動化的方式來進行判別</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獎勵模型的使用</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a:t>
            </a:r>
            <a:r>
              <a:rPr lang="en-US" altLang="zh-TW" sz="3200" dirty="0" err="1">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調整成符合人類的期待，稱之為對齊</a:t>
            </a:r>
            <a:r>
              <a:rPr lang="en-US" altLang="zh-TW" sz="3200" dirty="0">
                <a:latin typeface="微軟正黑體" panose="020B0604030504040204" pitchFamily="34" charset="-120"/>
                <a:ea typeface="微軟正黑體" panose="020B0604030504040204" pitchFamily="34" charset="-120"/>
              </a:rPr>
              <a:t>(Alignment)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313059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154"/>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Alignment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先找一個預訓練基礎模型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準備</a:t>
            </a:r>
            <a:r>
              <a:rPr lang="en-US" altLang="zh-TW" sz="3200" b="0" i="0" dirty="0">
                <a:effectLst/>
                <a:latin typeface="微軟正黑體" panose="020B0604030504040204" pitchFamily="34" charset="-120"/>
                <a:ea typeface="微軟正黑體" panose="020B0604030504040204" pitchFamily="34" charset="-120"/>
              </a:rPr>
              <a:t>prompt</a:t>
            </a:r>
            <a:r>
              <a:rPr lang="zh-TW" altLang="en-US" sz="3200" b="0" i="0" dirty="0">
                <a:effectLst/>
                <a:latin typeface="微軟正黑體" panose="020B0604030504040204" pitchFamily="34" charset="-120"/>
                <a:ea typeface="微軟正黑體" panose="020B0604030504040204" pitchFamily="34" charset="-120"/>
              </a:rPr>
              <a:t>資料庫，充滿了</a:t>
            </a:r>
            <a:r>
              <a:rPr lang="en-US" altLang="zh-TW" sz="3200" b="0" i="0" dirty="0">
                <a:effectLst/>
                <a:latin typeface="微軟正黑體" panose="020B0604030504040204" pitchFamily="34" charset="-120"/>
                <a:ea typeface="微軟正黑體" panose="020B0604030504040204" pitchFamily="34" charset="-120"/>
              </a:rPr>
              <a:t>prompts</a:t>
            </a:r>
            <a:r>
              <a:rPr lang="zh-TW" altLang="en-US" sz="3200" b="0" i="0" dirty="0">
                <a:effectLst/>
                <a:latin typeface="微軟正黑體" panose="020B0604030504040204" pitchFamily="34" charset="-120"/>
                <a:ea typeface="微軟正黑體" panose="020B0604030504040204" pitchFamily="34" charset="-120"/>
              </a:rPr>
              <a:t>，可能是人寫的，也可能是其它</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根據</a:t>
            </a:r>
            <a:r>
              <a:rPr lang="en-US" altLang="zh-TW" sz="3200" b="0" i="0" dirty="0">
                <a:effectLst/>
                <a:latin typeface="微軟正黑體" panose="020B0604030504040204" pitchFamily="34" charset="-120"/>
                <a:ea typeface="微軟正黑體" panose="020B0604030504040204" pitchFamily="34" charset="-120"/>
              </a:rPr>
              <a:t>prompts</a:t>
            </a:r>
            <a:r>
              <a:rPr lang="zh-TW" altLang="en-US" sz="3200" b="0" i="0" dirty="0">
                <a:effectLst/>
                <a:latin typeface="微軟正黑體" panose="020B0604030504040204" pitchFamily="34" charset="-120"/>
                <a:ea typeface="微軟正黑體" panose="020B0604030504040204" pitchFamily="34" charset="-120"/>
              </a:rPr>
              <a:t>，人類寫出標準的答案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使用這個</a:t>
            </a:r>
            <a:r>
              <a:rPr lang="en-US" altLang="zh-TW" sz="3200" dirty="0">
                <a:latin typeface="微軟正黑體" panose="020B0604030504040204" pitchFamily="34" charset="-120"/>
                <a:ea typeface="微軟正黑體" panose="020B0604030504040204" pitchFamily="34" charset="-120"/>
              </a:rPr>
              <a:t>{prompts, answer}</a:t>
            </a:r>
            <a:r>
              <a:rPr lang="zh-TW" altLang="en-US" sz="3200" dirty="0">
                <a:latin typeface="微軟正黑體" panose="020B0604030504040204" pitchFamily="34" charset="-120"/>
                <a:ea typeface="微軟正黑體" panose="020B0604030504040204" pitchFamily="34" charset="-120"/>
              </a:rPr>
              <a:t>的標註資料來</a:t>
            </a:r>
            <a:r>
              <a:rPr lang="en-US" altLang="zh-TW" sz="3200" dirty="0">
                <a:latin typeface="微軟正黑體" panose="020B0604030504040204" pitchFamily="34" charset="-120"/>
                <a:ea typeface="微軟正黑體" panose="020B0604030504040204" pitchFamily="34" charset="-120"/>
              </a:rPr>
              <a:t>SFT</a:t>
            </a:r>
            <a:r>
              <a:rPr lang="zh-TW" altLang="en-US" sz="3200" dirty="0">
                <a:latin typeface="微軟正黑體" panose="020B0604030504040204" pitchFamily="34" charset="-120"/>
                <a:ea typeface="微軟正黑體" panose="020B0604030504040204" pitchFamily="34" charset="-120"/>
              </a:rPr>
              <a:t>基礎模型</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也稱為</a:t>
            </a:r>
            <a:r>
              <a:rPr lang="en-US" altLang="zh-TW" sz="3200" dirty="0">
                <a:latin typeface="微軟正黑體" panose="020B0604030504040204" pitchFamily="34" charset="-120"/>
                <a:ea typeface="微軟正黑體" panose="020B0604030504040204" pitchFamily="34" charset="-120"/>
              </a:rPr>
              <a:t>instruction-tune)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和</a:t>
            </a:r>
            <a:r>
              <a:rPr lang="en-US" altLang="zh-TW" sz="3200" b="0" i="0" dirty="0">
                <a:effectLst/>
                <a:latin typeface="微軟正黑體" panose="020B0604030504040204" pitchFamily="34" charset="-120"/>
                <a:ea typeface="微軟正黑體" panose="020B0604030504040204" pitchFamily="34" charset="-120"/>
              </a:rPr>
              <a:t>PLM</a:t>
            </a:r>
            <a:r>
              <a:rPr lang="zh-TW" altLang="en-US" sz="3200" b="0" i="0" dirty="0">
                <a:effectLst/>
                <a:latin typeface="微軟正黑體" panose="020B0604030504040204" pitchFamily="34" charset="-120"/>
                <a:ea typeface="微軟正黑體" panose="020B0604030504040204" pitchFamily="34" charset="-120"/>
              </a:rPr>
              <a:t>一樣，也是使用</a:t>
            </a:r>
            <a:r>
              <a:rPr lang="en-US" altLang="zh-TW" sz="3200" b="0" i="0" dirty="0">
                <a:effectLst/>
                <a:latin typeface="微軟正黑體" panose="020B0604030504040204" pitchFamily="34" charset="-120"/>
                <a:ea typeface="微軟正黑體" panose="020B0604030504040204" pitchFamily="34" charset="-120"/>
              </a:rPr>
              <a:t>next token</a:t>
            </a:r>
            <a:r>
              <a:rPr lang="zh-TW" altLang="en-US" sz="3200" b="0" i="0" dirty="0">
                <a:effectLst/>
                <a:latin typeface="微軟正黑體" panose="020B0604030504040204" pitchFamily="34" charset="-120"/>
                <a:ea typeface="微軟正黑體" panose="020B0604030504040204" pitchFamily="34" charset="-120"/>
              </a:rPr>
              <a:t>預測</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207110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76450" y="12388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有了標準的</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從不同的模型產生結果，使用更大資料集的</a:t>
            </a:r>
            <a:r>
              <a:rPr lang="en-US" altLang="zh-TW" sz="3200" b="0" i="0" dirty="0">
                <a:effectLst/>
                <a:latin typeface="微軟正黑體" panose="020B0604030504040204" pitchFamily="34" charset="-120"/>
                <a:ea typeface="微軟正黑體" panose="020B0604030504040204" pitchFamily="34" charset="-120"/>
              </a:rPr>
              <a:t>API prompts</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這些不同的結果由人類來評分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將這些評分後的結果訓練一個獎勵模型</a:t>
            </a:r>
            <a:r>
              <a:rPr lang="en-US" altLang="zh-TW" sz="3200" b="0" i="0" dirty="0">
                <a:effectLst/>
                <a:latin typeface="微軟正黑體" panose="020B0604030504040204" pitchFamily="34" charset="-120"/>
                <a:ea typeface="微軟正黑體" panose="020B0604030504040204" pitchFamily="34" charset="-120"/>
              </a:rPr>
              <a:t>(RM)</a:t>
            </a:r>
            <a:r>
              <a:rPr lang="zh-TW" altLang="en-US" sz="3200" b="0" i="0" dirty="0">
                <a:effectLst/>
                <a:latin typeface="微軟正黑體" panose="020B0604030504040204" pitchFamily="34" charset="-120"/>
                <a:ea typeface="微軟正黑體" panose="020B0604030504040204" pitchFamily="34" charset="-120"/>
              </a:rPr>
              <a:t>，用來預測哪一個輸出人類最喜歡</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b="0" i="0" dirty="0">
                <a:effectLst/>
                <a:latin typeface="微軟正黑體" panose="020B0604030504040204" pitchFamily="34" charset="-120"/>
                <a:ea typeface="微軟正黑體" panose="020B0604030504040204" pitchFamily="34" charset="-120"/>
              </a:rPr>
              <a:t>PPO</a:t>
            </a:r>
            <a:r>
              <a:rPr lang="zh-TW" altLang="en-US" sz="3200" b="0" i="0" dirty="0">
                <a:effectLst/>
                <a:latin typeface="微軟正黑體" panose="020B0604030504040204" pitchFamily="34" charset="-120"/>
                <a:ea typeface="微軟正黑體" panose="020B0604030504040204" pitchFamily="34" charset="-120"/>
              </a:rPr>
              <a:t>演算法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最後，將此</a:t>
            </a:r>
            <a:r>
              <a:rPr lang="en-US" altLang="zh-TW" sz="3200" b="0" i="0" dirty="0">
                <a:effectLst/>
                <a:latin typeface="微軟正黑體" panose="020B0604030504040204" pitchFamily="34" charset="-120"/>
                <a:ea typeface="微軟正黑體" panose="020B0604030504040204" pitchFamily="34" charset="-120"/>
              </a:rPr>
              <a:t>RM</a:t>
            </a:r>
            <a:r>
              <a:rPr lang="zh-TW" altLang="en-US" sz="3200" b="0" i="0" dirty="0">
                <a:effectLst/>
                <a:latin typeface="微軟正黑體" panose="020B0604030504040204" pitchFamily="34" charset="-120"/>
                <a:ea typeface="微軟正黑體" panose="020B0604030504040204" pitchFamily="34" charset="-120"/>
              </a:rPr>
              <a:t>用作獎勵函式，並利用</a:t>
            </a:r>
            <a:r>
              <a:rPr lang="en-US" altLang="zh-TW" sz="3200" b="0" i="0" dirty="0">
                <a:effectLst/>
                <a:latin typeface="微軟正黑體" panose="020B0604030504040204" pitchFamily="34" charset="-120"/>
                <a:ea typeface="微軟正黑體" panose="020B0604030504040204" pitchFamily="34" charset="-120"/>
              </a:rPr>
              <a:t>PPO</a:t>
            </a:r>
            <a:r>
              <a:rPr lang="zh-TW" altLang="en-US" sz="3200" b="0" i="0" dirty="0">
                <a:effectLst/>
                <a:latin typeface="微軟正黑體" panose="020B0604030504040204" pitchFamily="34" charset="-120"/>
                <a:ea typeface="微軟正黑體" panose="020B0604030504040204" pitchFamily="34" charset="-120"/>
              </a:rPr>
              <a:t>演算法對監督學習基準進行微調，以最大化這個獎勵</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75043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1752600" y="38100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但需要</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labeled</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資料</a:t>
            </a:r>
          </a:p>
        </p:txBody>
      </p:sp>
      <p:sp>
        <p:nvSpPr>
          <p:cNvPr id="2" name="文字方塊 1">
            <a:extLst>
              <a:ext uri="{FF2B5EF4-FFF2-40B4-BE49-F238E27FC236}">
                <a16:creationId xmlns:a16="http://schemas.microsoft.com/office/drawing/2014/main" id="{6C8211DF-CF8C-DE27-85EA-6AE0143683DA}"/>
              </a:ext>
            </a:extLst>
          </p:cNvPr>
          <p:cNvSpPr txBox="1"/>
          <p:nvPr/>
        </p:nvSpPr>
        <p:spPr>
          <a:xfrm>
            <a:off x="678346" y="1371600"/>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為了不要讓模型</a:t>
            </a:r>
            <a:r>
              <a:rPr lang="en-US" altLang="zh-TW" sz="3200" b="0" i="0" dirty="0">
                <a:effectLst/>
                <a:latin typeface="微軟正黑體" panose="020B0604030504040204" pitchFamily="34" charset="-120"/>
                <a:ea typeface="微軟正黑體" panose="020B0604030504040204" pitchFamily="34" charset="-120"/>
              </a:rPr>
              <a:t>overfit</a:t>
            </a:r>
            <a:r>
              <a:rPr lang="zh-TW" altLang="en-US" sz="3200" b="0" i="0" dirty="0">
                <a:effectLst/>
                <a:latin typeface="微軟正黑體" panose="020B0604030504040204" pitchFamily="34" charset="-120"/>
                <a:ea typeface="微軟正黑體" panose="020B0604030504040204" pitchFamily="34" charset="-120"/>
              </a:rPr>
              <a:t>，希望有非常多</a:t>
            </a:r>
            <a:r>
              <a:rPr lang="en-US" altLang="zh-TW" sz="3200" b="0" i="0" dirty="0">
                <a:effectLst/>
                <a:latin typeface="微軟正黑體" panose="020B0604030504040204" pitchFamily="34" charset="-120"/>
                <a:ea typeface="微軟正黑體" panose="020B0604030504040204" pitchFamily="34" charset="-120"/>
              </a:rPr>
              <a:t>finetune</a:t>
            </a:r>
            <a:r>
              <a:rPr lang="zh-TW" altLang="en-US" sz="3200" b="0" i="0" dirty="0">
                <a:effectLst/>
                <a:latin typeface="微軟正黑體" panose="020B0604030504040204" pitchFamily="34" charset="-120"/>
                <a:ea typeface="微軟正黑體" panose="020B0604030504040204" pitchFamily="34" charset="-120"/>
              </a:rPr>
              <a:t>用資料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但資料收集不容易，有時根本沒有資料</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C27121AA-0EB2-B0E1-F2BC-C3E70717C775}"/>
              </a:ext>
            </a:extLst>
          </p:cNvPr>
          <p:cNvPicPr>
            <a:picLocks noChangeAspect="1"/>
          </p:cNvPicPr>
          <p:nvPr/>
        </p:nvPicPr>
        <p:blipFill>
          <a:blip r:embed="rId2"/>
          <a:stretch>
            <a:fillRect/>
          </a:stretch>
        </p:blipFill>
        <p:spPr>
          <a:xfrm>
            <a:off x="1028700" y="3505200"/>
            <a:ext cx="7391400" cy="2233333"/>
          </a:xfrm>
          <a:prstGeom prst="rect">
            <a:avLst/>
          </a:prstGeom>
        </p:spPr>
      </p:pic>
    </p:spTree>
    <p:extLst>
      <p:ext uri="{BB962C8B-B14F-4D97-AF65-F5344CB8AC3E}">
        <p14:creationId xmlns:p14="http://schemas.microsoft.com/office/powerpoint/2010/main" val="40561833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76450" y="12388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稱之為</a:t>
            </a:r>
            <a:r>
              <a:rPr kumimoji="1" lang="en-US" altLang="zh-TW" sz="4800" b="1" dirty="0" err="1">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InstructGPT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為基礎</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a:t>
            </a:r>
            <a:r>
              <a:rPr lang="en-US" altLang="zh-TW" sz="3200" b="0" i="0" dirty="0">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微調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a:t>
            </a:r>
            <a:r>
              <a:rPr lang="en-US" altLang="zh-TW" sz="3200" b="0" i="0" dirty="0">
                <a:effectLst/>
                <a:latin typeface="微軟正黑體" panose="020B0604030504040204" pitchFamily="34" charset="-120"/>
                <a:ea typeface="微軟正黑體" panose="020B0604030504040204" pitchFamily="34" charset="-120"/>
              </a:rPr>
              <a:t>RM</a:t>
            </a:r>
            <a:r>
              <a:rPr lang="zh-TW" altLang="en-US" sz="3200" b="0" i="0" dirty="0">
                <a:effectLst/>
                <a:latin typeface="微軟正黑體" panose="020B0604030504040204" pitchFamily="34" charset="-120"/>
                <a:ea typeface="微軟正黑體" panose="020B0604030504040204" pitchFamily="34" charset="-120"/>
              </a:rPr>
              <a:t>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a:t>
            </a:r>
            <a:r>
              <a:rPr lang="en-US" altLang="zh-TW" sz="3200" b="0" i="0" dirty="0">
                <a:effectLst/>
                <a:latin typeface="微軟正黑體" panose="020B0604030504040204" pitchFamily="34" charset="-120"/>
                <a:ea typeface="微軟正黑體" panose="020B0604030504040204" pitchFamily="34" charset="-120"/>
              </a:rPr>
              <a:t>PPO</a:t>
            </a:r>
            <a:r>
              <a:rPr lang="zh-TW" altLang="en-US" sz="3200" b="0" i="0" dirty="0">
                <a:effectLst/>
                <a:latin typeface="微軟正黑體" panose="020B0604030504040204" pitchFamily="34" charset="-120"/>
                <a:ea typeface="微軟正黑體" panose="020B0604030504040204" pitchFamily="34" charset="-120"/>
              </a:rPr>
              <a:t>強化學習</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以上的過程稱為</a:t>
            </a:r>
            <a:r>
              <a:rPr lang="en-US" altLang="zh-TW" sz="3200" b="0" i="0" dirty="0">
                <a:effectLst/>
                <a:latin typeface="微軟正黑體" panose="020B0604030504040204" pitchFamily="34" charset="-120"/>
                <a:ea typeface="微軟正黑體" panose="020B0604030504040204" pitchFamily="34" charset="-120"/>
              </a:rPr>
              <a:t>RLHF(Reinforcement Learning from Human Feedback)</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稱之為</a:t>
            </a:r>
            <a:r>
              <a:rPr lang="en-US" altLang="zh-TW" sz="3200" b="0" i="0" dirty="0" err="1">
                <a:effectLst/>
                <a:latin typeface="微軟正黑體" panose="020B0604030504040204" pitchFamily="34" charset="-120"/>
                <a:ea typeface="微軟正黑體" panose="020B0604030504040204" pitchFamily="34" charset="-120"/>
              </a:rPr>
              <a:t>InstructGPT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a:t>
            </a:r>
            <a:r>
              <a:rPr lang="en-US" altLang="zh-TW" sz="3200" b="0" i="0" dirty="0">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的前身</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hlinkClick r:id="rId3"/>
              </a:rPr>
              <a:t>https://arxiv.org/pdf/2203.02155.pdf</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9836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100088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和之前</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tuned</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的模型有何不同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918325"/>
            <a:ext cx="914400" cy="244475"/>
          </a:xfrm>
        </p:spPr>
        <p:txBody>
          <a:bodyPr/>
          <a:lstStyle/>
          <a:p>
            <a:pPr algn="r"/>
            <a:fld id="{F99EC173-99AE-4773-AB25-02E469A13EAE}" type="slidenum">
              <a:rPr kumimoji="0" lang="en-US" sz="1200" smtClean="0">
                <a:solidFill>
                  <a:schemeClr val="tx2"/>
                </a:solidFill>
              </a:rPr>
              <a:pPr algn="r"/>
              <a:t>51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2080537"/>
            <a:ext cx="7924800" cy="304698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a:t>
            </a:r>
            <a:r>
              <a:rPr lang="en-US" altLang="zh-TW" sz="3200" b="0" i="0" dirty="0">
                <a:effectLst/>
                <a:latin typeface="微軟正黑體" panose="020B0604030504040204" pitchFamily="34" charset="-120"/>
                <a:ea typeface="微軟正黑體" panose="020B0604030504040204" pitchFamily="34" charset="-120"/>
              </a:rPr>
              <a:t>FLAN</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T0</a:t>
            </a:r>
            <a:r>
              <a:rPr lang="zh-TW" altLang="en-US" sz="3200" b="0" i="0" dirty="0">
                <a:effectLst/>
                <a:latin typeface="微軟正黑體" panose="020B0604030504040204" pitchFamily="34" charset="-120"/>
                <a:ea typeface="微軟正黑體" panose="020B0604030504040204" pitchFamily="34" charset="-120"/>
              </a:rPr>
              <a:t>是使用多個不同</a:t>
            </a:r>
            <a:r>
              <a:rPr lang="en-US" altLang="zh-TW" sz="3200" b="0" i="0" dirty="0">
                <a:effectLst/>
                <a:latin typeface="微軟正黑體" panose="020B0604030504040204" pitchFamily="34" charset="-120"/>
                <a:ea typeface="微軟正黑體" panose="020B0604030504040204" pitchFamily="34" charset="-120"/>
              </a:rPr>
              <a:t>NLP</a:t>
            </a:r>
            <a:r>
              <a:rPr lang="zh-TW" altLang="en-US" sz="3200" b="0" i="0" dirty="0">
                <a:effectLst/>
                <a:latin typeface="微軟正黑體" panose="020B0604030504040204" pitchFamily="34" charset="-120"/>
                <a:ea typeface="微軟正黑體" panose="020B0604030504040204" pitchFamily="34" charset="-120"/>
              </a:rPr>
              <a:t>任務來微調</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，然後去沒見過的任務評估</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SFT</a:t>
            </a:r>
            <a:r>
              <a:rPr lang="zh-TW" altLang="en-US" sz="3200" dirty="0">
                <a:latin typeface="微軟正黑體" panose="020B0604030504040204" pitchFamily="34" charset="-120"/>
                <a:ea typeface="微軟正黑體" panose="020B0604030504040204" pitchFamily="34" charset="-120"/>
              </a:rPr>
              <a:t>主要針對了</a:t>
            </a:r>
            <a:r>
              <a:rPr lang="en-US" altLang="zh-TW" sz="3200" dirty="0">
                <a:latin typeface="微軟正黑體" panose="020B0604030504040204" pitchFamily="34" charset="-120"/>
                <a:ea typeface="微軟正黑體" panose="020B0604030504040204" pitchFamily="34" charset="-120"/>
              </a:rPr>
              <a:t>RLHF</a:t>
            </a:r>
            <a:r>
              <a:rPr lang="zh-TW" altLang="en-US" sz="3200" dirty="0">
                <a:latin typeface="微軟正黑體" panose="020B0604030504040204" pitchFamily="34" charset="-120"/>
                <a:ea typeface="微軟正黑體" panose="020B0604030504040204" pitchFamily="34" charset="-120"/>
              </a:rPr>
              <a:t>，用人類加入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使用了人類</a:t>
            </a:r>
            <a:r>
              <a:rPr lang="en-US" altLang="zh-TW" sz="3200" b="0" i="0" dirty="0">
                <a:effectLst/>
                <a:latin typeface="微軟正黑體" panose="020B0604030504040204" pitchFamily="34" charset="-120"/>
                <a:ea typeface="微軟正黑體" panose="020B0604030504040204" pitchFamily="34" charset="-120"/>
              </a:rPr>
              <a:t>labeler</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使用了之前使用者去</a:t>
            </a: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的</a:t>
            </a:r>
            <a:r>
              <a:rPr lang="en-US" altLang="zh-TW" sz="3200" dirty="0">
                <a:latin typeface="微軟正黑體" panose="020B0604030504040204" pitchFamily="34" charset="-120"/>
                <a:ea typeface="微軟正黑體" panose="020B0604030504040204" pitchFamily="34" charset="-120"/>
              </a:rPr>
              <a:t>playground</a:t>
            </a:r>
            <a:r>
              <a:rPr lang="zh-TW" altLang="en-US" sz="3200" dirty="0">
                <a:latin typeface="微軟正黑體" panose="020B0604030504040204" pitchFamily="34" charset="-120"/>
                <a:ea typeface="微軟正黑體" panose="020B0604030504040204" pitchFamily="34" charset="-120"/>
              </a:rPr>
              <a:t>曾經用過的</a:t>
            </a:r>
            <a:r>
              <a:rPr lang="en-US" altLang="zh-TW" sz="3200" dirty="0">
                <a:latin typeface="微軟正黑體" panose="020B0604030504040204" pitchFamily="34" charset="-120"/>
                <a:ea typeface="微軟正黑體" panose="020B0604030504040204" pitchFamily="34" charset="-120"/>
              </a:rPr>
              <a:t>prompts</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688765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15C0951-BE32-D9B9-AB18-F3E8FEE5CF4C}"/>
              </a:ext>
            </a:extLst>
          </p:cNvPr>
          <p:cNvPicPr>
            <a:picLocks noChangeAspect="1"/>
          </p:cNvPicPr>
          <p:nvPr/>
        </p:nvPicPr>
        <p:blipFill>
          <a:blip r:embed="rId2"/>
          <a:stretch>
            <a:fillRect/>
          </a:stretch>
        </p:blipFill>
        <p:spPr>
          <a:xfrm>
            <a:off x="533400" y="1066800"/>
            <a:ext cx="8368054" cy="5029200"/>
          </a:xfrm>
          <a:prstGeom prst="rect">
            <a:avLst/>
          </a:prstGeom>
        </p:spPr>
      </p:pic>
    </p:spTree>
    <p:extLst>
      <p:ext uri="{BB962C8B-B14F-4D97-AF65-F5344CB8AC3E}">
        <p14:creationId xmlns:p14="http://schemas.microsoft.com/office/powerpoint/2010/main" val="5479423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154"/>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Alignment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pic>
        <p:nvPicPr>
          <p:cNvPr id="9" name="圖片 8">
            <a:extLst>
              <a:ext uri="{FF2B5EF4-FFF2-40B4-BE49-F238E27FC236}">
                <a16:creationId xmlns:a16="http://schemas.microsoft.com/office/drawing/2014/main" id="{A8D858C4-5A44-0960-3825-E34E606AA4E3}"/>
              </a:ext>
            </a:extLst>
          </p:cNvPr>
          <p:cNvPicPr>
            <a:picLocks noChangeAspect="1"/>
          </p:cNvPicPr>
          <p:nvPr/>
        </p:nvPicPr>
        <p:blipFill>
          <a:blip r:embed="rId3"/>
          <a:stretch>
            <a:fillRect/>
          </a:stretch>
        </p:blipFill>
        <p:spPr>
          <a:xfrm>
            <a:off x="190500" y="1224481"/>
            <a:ext cx="8763000" cy="5250467"/>
          </a:xfrm>
          <a:prstGeom prst="rect">
            <a:avLst/>
          </a:prstGeom>
        </p:spPr>
      </p:pic>
      <p:sp>
        <p:nvSpPr>
          <p:cNvPr id="10" name="矩形 9">
            <a:extLst>
              <a:ext uri="{FF2B5EF4-FFF2-40B4-BE49-F238E27FC236}">
                <a16:creationId xmlns:a16="http://schemas.microsoft.com/office/drawing/2014/main" id="{F06DCBF8-B631-B2A3-1DB9-A810A99F0933}"/>
              </a:ext>
            </a:extLst>
          </p:cNvPr>
          <p:cNvSpPr/>
          <p:nvPr/>
        </p:nvSpPr>
        <p:spPr>
          <a:xfrm>
            <a:off x="304800" y="1372451"/>
            <a:ext cx="2590800" cy="495452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EE4C019-EE58-4B27-2F83-73C2AD8600A3}"/>
              </a:ext>
            </a:extLst>
          </p:cNvPr>
          <p:cNvSpPr/>
          <p:nvPr/>
        </p:nvSpPr>
        <p:spPr>
          <a:xfrm>
            <a:off x="3124200" y="1372451"/>
            <a:ext cx="2590800" cy="495452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83307547-0D1A-AA19-1076-B6643CA6EE89}"/>
              </a:ext>
            </a:extLst>
          </p:cNvPr>
          <p:cNvSpPr/>
          <p:nvPr/>
        </p:nvSpPr>
        <p:spPr>
          <a:xfrm>
            <a:off x="5943600" y="1372449"/>
            <a:ext cx="2819400" cy="495452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354080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1" nodeType="clickEffect">
                                  <p:stCondLst>
                                    <p:cond delay="0"/>
                                  </p:stCondLst>
                                  <p:childTnLst>
                                    <p:animEffect transition="out" filter="barn(inVertic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1" nodeType="clickEffect">
                                  <p:stCondLst>
                                    <p:cond delay="0"/>
                                  </p:stCondLst>
                                  <p:childTnLst>
                                    <p:animEffect transition="out" filter="barn(inVertical)">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heel(1)">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grpId="1" nodeType="clickEffect">
                                  <p:stCondLst>
                                    <p:cond delay="0"/>
                                  </p:stCondLst>
                                  <p:childTnLst>
                                    <p:animEffect transition="out" filter="barn(inVertical)">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524000" y="3048000"/>
            <a:ext cx="62484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能不能就不要動模型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3/8/2024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spTree>
    <p:extLst>
      <p:ext uri="{BB962C8B-B14F-4D97-AF65-F5344CB8AC3E}">
        <p14:creationId xmlns:p14="http://schemas.microsoft.com/office/powerpoint/2010/main" val="4013511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EC5C16A-ED2C-76F3-B83B-621507CFB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62" y="1066800"/>
            <a:ext cx="8736676" cy="4915175"/>
          </a:xfrm>
          <a:prstGeom prst="rect">
            <a:avLst/>
          </a:prstGeom>
        </p:spPr>
      </p:pic>
    </p:spTree>
    <p:extLst>
      <p:ext uri="{BB962C8B-B14F-4D97-AF65-F5344CB8AC3E}">
        <p14:creationId xmlns:p14="http://schemas.microsoft.com/office/powerpoint/2010/main" val="196078381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38150" y="2286000"/>
            <a:ext cx="7924800" cy="304698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參數量過於巨大，需要非常大的運算資源</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原來</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微調成專用任務</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的範式不再適用，因為微調需要改變預訓練模型的參數每一個下游任務都需要保留來的大模型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新一代的範式將會是以</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為主，稱之為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Prompt-based learning</a:t>
            </a:r>
          </a:p>
        </p:txBody>
      </p:sp>
      <p:sp>
        <p:nvSpPr>
          <p:cNvPr id="4" name="文字版面配置區 2"/>
          <p:cNvSpPr txBox="1">
            <a:spLocks/>
          </p:cNvSpPr>
          <p:nvPr/>
        </p:nvSpPr>
        <p:spPr>
          <a:xfrm>
            <a:off x="1352550" y="990600"/>
            <a:ext cx="6781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大型語言模型的新範式</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104775" y="7397560"/>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001000" y="7397560"/>
            <a:ext cx="914400" cy="244475"/>
          </a:xfrm>
        </p:spPr>
        <p:txBody>
          <a:bodyPr/>
          <a:lstStyle/>
          <a:p>
            <a:pPr algn="r"/>
            <a:fld id="{F99EC173-99AE-4773-AB25-02E469A13EAE}" type="slidenum">
              <a:rPr kumimoji="0" lang="en-US" sz="1200" smtClean="0">
                <a:solidFill>
                  <a:schemeClr val="tx2"/>
                </a:solidFill>
              </a:rPr>
              <a:pPr algn="r"/>
              <a:t>56</a:t>
            </a:fld>
            <a:endParaRPr kumimoji="0" lang="en-US" dirty="0"/>
          </a:p>
        </p:txBody>
      </p:sp>
    </p:spTree>
    <p:extLst>
      <p:ext uri="{BB962C8B-B14F-4D97-AF65-F5344CB8AC3E}">
        <p14:creationId xmlns:p14="http://schemas.microsoft.com/office/powerpoint/2010/main" val="18462712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21EBA751-07C7-8422-9543-E636C3FA7E5A}"/>
              </a:ext>
            </a:extLst>
          </p:cNvPr>
          <p:cNvPicPr>
            <a:picLocks noChangeAspect="1"/>
          </p:cNvPicPr>
          <p:nvPr/>
        </p:nvPicPr>
        <p:blipFill>
          <a:blip r:embed="rId2"/>
          <a:stretch>
            <a:fillRect/>
          </a:stretch>
        </p:blipFill>
        <p:spPr>
          <a:xfrm>
            <a:off x="0" y="1415175"/>
            <a:ext cx="9144000" cy="4027650"/>
          </a:xfrm>
          <a:prstGeom prst="rect">
            <a:avLst/>
          </a:prstGeom>
        </p:spPr>
      </p:pic>
    </p:spTree>
    <p:extLst>
      <p:ext uri="{BB962C8B-B14F-4D97-AF65-F5344CB8AC3E}">
        <p14:creationId xmlns:p14="http://schemas.microsoft.com/office/powerpoint/2010/main" val="416312804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2B74827-EF21-CB41-F2D8-3E62278609B3}"/>
              </a:ext>
            </a:extLst>
          </p:cNvPr>
          <p:cNvPicPr>
            <a:picLocks noChangeAspect="1"/>
          </p:cNvPicPr>
          <p:nvPr/>
        </p:nvPicPr>
        <p:blipFill>
          <a:blip r:embed="rId2"/>
          <a:stretch>
            <a:fillRect/>
          </a:stretch>
        </p:blipFill>
        <p:spPr>
          <a:xfrm>
            <a:off x="0" y="1800516"/>
            <a:ext cx="9144000" cy="3256968"/>
          </a:xfrm>
          <a:prstGeom prst="rect">
            <a:avLst/>
          </a:prstGeom>
        </p:spPr>
      </p:pic>
    </p:spTree>
    <p:extLst>
      <p:ext uri="{BB962C8B-B14F-4D97-AF65-F5344CB8AC3E}">
        <p14:creationId xmlns:p14="http://schemas.microsoft.com/office/powerpoint/2010/main" val="21354625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9DFBF5D-419D-7B1B-8DF5-F75228365A2B}"/>
              </a:ext>
            </a:extLst>
          </p:cNvPr>
          <p:cNvPicPr>
            <a:picLocks noChangeAspect="1"/>
          </p:cNvPicPr>
          <p:nvPr/>
        </p:nvPicPr>
        <p:blipFill>
          <a:blip r:embed="rId2"/>
          <a:stretch>
            <a:fillRect/>
          </a:stretch>
        </p:blipFill>
        <p:spPr>
          <a:xfrm>
            <a:off x="0" y="1614714"/>
            <a:ext cx="9144000" cy="3628571"/>
          </a:xfrm>
          <a:prstGeom prst="rect">
            <a:avLst/>
          </a:prstGeom>
        </p:spPr>
      </p:pic>
    </p:spTree>
    <p:extLst>
      <p:ext uri="{BB962C8B-B14F-4D97-AF65-F5344CB8AC3E}">
        <p14:creationId xmlns:p14="http://schemas.microsoft.com/office/powerpoint/2010/main" val="8451738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2057400" y="34787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相信模型夠聰明了</a:t>
            </a:r>
          </a:p>
        </p:txBody>
      </p:sp>
      <p:sp>
        <p:nvSpPr>
          <p:cNvPr id="2" name="文字方塊 1">
            <a:extLst>
              <a:ext uri="{FF2B5EF4-FFF2-40B4-BE49-F238E27FC236}">
                <a16:creationId xmlns:a16="http://schemas.microsoft.com/office/drawing/2014/main" id="{6C8211DF-CF8C-DE27-85EA-6AE0143683DA}"/>
              </a:ext>
            </a:extLst>
          </p:cNvPr>
          <p:cNvSpPr txBox="1"/>
          <p:nvPr/>
        </p:nvSpPr>
        <p:spPr>
          <a:xfrm>
            <a:off x="678346" y="1371600"/>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模型非常大，已經夠聰明了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用傳統</a:t>
            </a:r>
            <a:r>
              <a:rPr lang="en-US" altLang="zh-TW" sz="3200" dirty="0" err="1">
                <a:latin typeface="微軟正黑體" panose="020B0604030504040204" pitchFamily="34" charset="-120"/>
                <a:ea typeface="微軟正黑體" panose="020B0604030504040204" pitchFamily="34" charset="-120"/>
              </a:rPr>
              <a:t>plm+ft</a:t>
            </a:r>
            <a:r>
              <a:rPr lang="zh-TW" altLang="en-US" sz="3200" dirty="0">
                <a:latin typeface="微軟正黑體" panose="020B0604030504040204" pitchFamily="34" charset="-120"/>
                <a:ea typeface="微軟正黑體" panose="020B0604030504040204" pitchFamily="34" charset="-120"/>
              </a:rPr>
              <a:t>的方法，需要動到模型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但是</a:t>
            </a:r>
            <a:r>
              <a:rPr lang="en-US" altLang="zh-TW" sz="3200" dirty="0" err="1">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太大了，少數人才能動模型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有沒有辦法改變輸出的</a:t>
            </a:r>
            <a:r>
              <a:rPr lang="en-US" altLang="zh-TW" sz="3200" dirty="0">
                <a:latin typeface="微軟正黑體" panose="020B0604030504040204" pitchFamily="34" charset="-120"/>
                <a:ea typeface="微軟正黑體" panose="020B0604030504040204" pitchFamily="34" charset="-120"/>
              </a:rPr>
              <a:t>vector</a:t>
            </a:r>
            <a:r>
              <a:rPr lang="zh-TW" altLang="en-US" sz="3200" dirty="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改變輸入的</a:t>
            </a:r>
            <a:r>
              <a:rPr lang="en-US" altLang="zh-TW" sz="3200" dirty="0">
                <a:latin typeface="微軟正黑體" panose="020B0604030504040204" pitchFamily="34" charset="-120"/>
                <a:ea typeface="微軟正黑體" panose="020B0604030504040204" pitchFamily="34" charset="-120"/>
              </a:rPr>
              <a:t>vector-&gt;</a:t>
            </a:r>
            <a:r>
              <a:rPr lang="zh-TW" altLang="en-US" sz="3200" dirty="0">
                <a:latin typeface="微軟正黑體" panose="020B0604030504040204" pitchFamily="34" charset="-120"/>
                <a:ea typeface="微軟正黑體" panose="020B0604030504040204" pitchFamily="34" charset="-120"/>
              </a:rPr>
              <a:t>改變輸入的文字</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輸入文字的改變</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優化</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，讓模型輸出更加符合我們的預期，而不動到模型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稱之為</a:t>
            </a:r>
            <a:r>
              <a:rPr lang="en-US" altLang="zh-TW" sz="3200" dirty="0">
                <a:latin typeface="微軟正黑體" panose="020B0604030504040204" pitchFamily="34" charset="-120"/>
                <a:ea typeface="微軟正黑體" panose="020B0604030504040204" pitchFamily="34" charset="-120"/>
              </a:rPr>
              <a:t>In-Context Learning</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487468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2EAFBBD-8E91-4EA6-394D-BA4569E541B6}"/>
              </a:ext>
            </a:extLst>
          </p:cNvPr>
          <p:cNvPicPr>
            <a:picLocks noChangeAspect="1"/>
          </p:cNvPicPr>
          <p:nvPr/>
        </p:nvPicPr>
        <p:blipFill>
          <a:blip r:embed="rId2"/>
          <a:stretch>
            <a:fillRect/>
          </a:stretch>
        </p:blipFill>
        <p:spPr>
          <a:xfrm>
            <a:off x="0" y="1834950"/>
            <a:ext cx="9144000" cy="3188099"/>
          </a:xfrm>
          <a:prstGeom prst="rect">
            <a:avLst/>
          </a:prstGeom>
        </p:spPr>
      </p:pic>
    </p:spTree>
    <p:extLst>
      <p:ext uri="{BB962C8B-B14F-4D97-AF65-F5344CB8AC3E}">
        <p14:creationId xmlns:p14="http://schemas.microsoft.com/office/powerpoint/2010/main" val="3528281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F90BD7AF-755D-2557-223D-88F2BD4C275B}"/>
              </a:ext>
            </a:extLst>
          </p:cNvPr>
          <p:cNvPicPr>
            <a:picLocks noChangeAspect="1"/>
          </p:cNvPicPr>
          <p:nvPr/>
        </p:nvPicPr>
        <p:blipFill>
          <a:blip r:embed="rId2"/>
          <a:stretch>
            <a:fillRect/>
          </a:stretch>
        </p:blipFill>
        <p:spPr>
          <a:xfrm>
            <a:off x="0" y="1028451"/>
            <a:ext cx="9144000" cy="4801098"/>
          </a:xfrm>
          <a:prstGeom prst="rect">
            <a:avLst/>
          </a:prstGeom>
        </p:spPr>
      </p:pic>
    </p:spTree>
    <p:extLst>
      <p:ext uri="{BB962C8B-B14F-4D97-AF65-F5344CB8AC3E}">
        <p14:creationId xmlns:p14="http://schemas.microsoft.com/office/powerpoint/2010/main" val="330647065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652D432-E58C-E337-68B5-497715E27A8B}"/>
              </a:ext>
            </a:extLst>
          </p:cNvPr>
          <p:cNvPicPr>
            <a:picLocks noChangeAspect="1"/>
          </p:cNvPicPr>
          <p:nvPr/>
        </p:nvPicPr>
        <p:blipFill>
          <a:blip r:embed="rId2"/>
          <a:stretch>
            <a:fillRect/>
          </a:stretch>
        </p:blipFill>
        <p:spPr>
          <a:xfrm>
            <a:off x="0" y="1212353"/>
            <a:ext cx="9144000" cy="4433293"/>
          </a:xfrm>
          <a:prstGeom prst="rect">
            <a:avLst/>
          </a:prstGeom>
        </p:spPr>
      </p:pic>
    </p:spTree>
    <p:extLst>
      <p:ext uri="{BB962C8B-B14F-4D97-AF65-F5344CB8AC3E}">
        <p14:creationId xmlns:p14="http://schemas.microsoft.com/office/powerpoint/2010/main" val="66422155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ABA51BE-AB9E-D821-01D1-F18A77DDDBED}"/>
              </a:ext>
            </a:extLst>
          </p:cNvPr>
          <p:cNvPicPr>
            <a:picLocks noChangeAspect="1"/>
          </p:cNvPicPr>
          <p:nvPr/>
        </p:nvPicPr>
        <p:blipFill>
          <a:blip r:embed="rId2"/>
          <a:stretch>
            <a:fillRect/>
          </a:stretch>
        </p:blipFill>
        <p:spPr>
          <a:xfrm>
            <a:off x="76200" y="1219200"/>
            <a:ext cx="8925845" cy="4530324"/>
          </a:xfrm>
          <a:prstGeom prst="rect">
            <a:avLst/>
          </a:prstGeom>
        </p:spPr>
      </p:pic>
    </p:spTree>
    <p:extLst>
      <p:ext uri="{BB962C8B-B14F-4D97-AF65-F5344CB8AC3E}">
        <p14:creationId xmlns:p14="http://schemas.microsoft.com/office/powerpoint/2010/main" val="23289477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6484B91-5A5A-3F33-4892-9DA1093F0B78}"/>
              </a:ext>
            </a:extLst>
          </p:cNvPr>
          <p:cNvPicPr>
            <a:picLocks noChangeAspect="1"/>
          </p:cNvPicPr>
          <p:nvPr/>
        </p:nvPicPr>
        <p:blipFill>
          <a:blip r:embed="rId2"/>
          <a:stretch>
            <a:fillRect/>
          </a:stretch>
        </p:blipFill>
        <p:spPr>
          <a:xfrm>
            <a:off x="0" y="1144247"/>
            <a:ext cx="9144000" cy="4569506"/>
          </a:xfrm>
          <a:prstGeom prst="rect">
            <a:avLst/>
          </a:prstGeom>
        </p:spPr>
      </p:pic>
    </p:spTree>
    <p:extLst>
      <p:ext uri="{BB962C8B-B14F-4D97-AF65-F5344CB8AC3E}">
        <p14:creationId xmlns:p14="http://schemas.microsoft.com/office/powerpoint/2010/main" val="376873147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371600" y="3048000"/>
            <a:ext cx="69342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  vs. Instruction</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3/8/2024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Tree>
    <p:extLst>
      <p:ext uri="{BB962C8B-B14F-4D97-AF65-F5344CB8AC3E}">
        <p14:creationId xmlns:p14="http://schemas.microsoft.com/office/powerpoint/2010/main" val="24393890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11701" y="126742"/>
            <a:ext cx="46291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給</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下指令</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把</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當一個非常聰明的人，什麼都會</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他答不出來不是他的問題，是你的問題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指令不夠清楚，內含太多你自以為是的知識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法國的首都是哪裏？</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必須了解你的指令的意圖，你是要和他玩</a:t>
            </a:r>
            <a:r>
              <a:rPr lang="en-US" altLang="zh-TW" sz="3200" dirty="0">
                <a:latin typeface="微軟正黑體" panose="020B0604030504040204" pitchFamily="34" charset="-120"/>
                <a:ea typeface="微軟正黑體" panose="020B0604030504040204" pitchFamily="34" charset="-120"/>
              </a:rPr>
              <a:t>QA</a:t>
            </a:r>
            <a:r>
              <a:rPr lang="zh-TW" altLang="en-US" sz="3200" dirty="0">
                <a:latin typeface="微軟正黑體" panose="020B0604030504040204" pitchFamily="34" charset="-120"/>
                <a:ea typeface="微軟正黑體" panose="020B0604030504040204" pitchFamily="34" charset="-120"/>
              </a:rPr>
              <a:t>還是文字接龍</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088226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11701" y="333307"/>
            <a:ext cx="46291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給</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下指令</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7659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765925"/>
            <a:ext cx="914400" cy="244475"/>
          </a:xfrm>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425765"/>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寫一段有關明新科大的文字</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是地址？科大排名？校史？招生資訊？評價？生活機能？租屋資訊？</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如果是校史，你要用什麼樣子的語氣？新聞記者？學生？文言文？晶晶體？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這些稱之為指示</a:t>
            </a:r>
            <a:r>
              <a:rPr lang="en-US" altLang="zh-TW" sz="3200" b="0" i="0" dirty="0">
                <a:effectLst/>
                <a:latin typeface="微軟正黑體" panose="020B0604030504040204" pitchFamily="34" charset="-120"/>
                <a:ea typeface="微軟正黑體" panose="020B0604030504040204" pitchFamily="34" charset="-120"/>
              </a:rPr>
              <a:t>instruction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當指示完成，再加上要問的問題，組成一個</a:t>
            </a:r>
            <a:r>
              <a:rPr lang="en-US" altLang="zh-TW" sz="3200" b="0" i="0" dirty="0">
                <a:effectLst/>
                <a:latin typeface="微軟正黑體" panose="020B0604030504040204" pitchFamily="34" charset="-120"/>
                <a:ea typeface="微軟正黑體" panose="020B0604030504040204" pitchFamily="34" charset="-120"/>
              </a:rPr>
              <a:t>prompt</a:t>
            </a:r>
          </a:p>
        </p:txBody>
      </p:sp>
    </p:spTree>
    <p:extLst>
      <p:ext uri="{BB962C8B-B14F-4D97-AF65-F5344CB8AC3E}">
        <p14:creationId xmlns:p14="http://schemas.microsoft.com/office/powerpoint/2010/main" val="52913442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371600" y="3048000"/>
            <a:ext cx="69342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的指導原則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3/8/2024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Tree>
    <p:extLst>
      <p:ext uri="{BB962C8B-B14F-4D97-AF65-F5344CB8AC3E}">
        <p14:creationId xmlns:p14="http://schemas.microsoft.com/office/powerpoint/2010/main" val="3695925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11701" y="333307"/>
            <a:ext cx="46291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指導原則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7659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765925"/>
            <a:ext cx="914400" cy="244475"/>
          </a:xfrm>
        </p:spPr>
        <p:txBody>
          <a:bodyPr/>
          <a:lstStyle/>
          <a:p>
            <a:pPr algn="r"/>
            <a:fld id="{F99EC173-99AE-4773-AB25-02E469A13EAE}" type="slidenum">
              <a:rPr kumimoji="0" lang="en-US" sz="1200" smtClean="0">
                <a:solidFill>
                  <a:schemeClr val="tx2"/>
                </a:solidFill>
              </a:rPr>
              <a:pPr algn="r"/>
              <a:t>69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4478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撰寫清晰而具體的提示</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提供盡可能清晰而具體的說明，來表達你希望模型執行的任務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指導模型生成期望的輸出，減少無關或錯誤回應的可能</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清晰不可能是簡短</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較長的提示可以為模型提供更多的清晰度和上下文，從而產生更詳細和更相關的輸出</a:t>
            </a:r>
          </a:p>
          <a:p>
            <a:pPr marL="457200" indent="-457200">
              <a:buFont typeface="Arial" panose="020B0604020202020204" pitchFamily="34" charset="0"/>
              <a:buChar char="•"/>
            </a:pPr>
            <a:r>
              <a:rPr lang="zh-TW" altLang="en-US" sz="3200" b="0" i="0">
                <a:effectLst/>
                <a:latin typeface="微軟正黑體" panose="020B0604030504040204" pitchFamily="34" charset="-120"/>
                <a:ea typeface="微軟正黑體" panose="020B0604030504040204" pitchFamily="34" charset="-120"/>
              </a:rPr>
              <a:t>給</a:t>
            </a:r>
            <a:r>
              <a:rPr lang="zh-TW" altLang="en-US" sz="3200" b="0" i="0" dirty="0">
                <a:effectLst/>
                <a:latin typeface="微軟正黑體" panose="020B0604030504040204" pitchFamily="34" charset="-120"/>
                <a:ea typeface="微軟正黑體" panose="020B0604030504040204" pitchFamily="34" charset="-120"/>
              </a:rPr>
              <a:t>模型思考的時間</a:t>
            </a:r>
          </a:p>
        </p:txBody>
      </p:sp>
    </p:spTree>
    <p:extLst>
      <p:ext uri="{BB962C8B-B14F-4D97-AF65-F5344CB8AC3E}">
        <p14:creationId xmlns:p14="http://schemas.microsoft.com/office/powerpoint/2010/main" val="12363721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00898FF-4A33-863F-A705-A81C261BE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273858289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11701" y="333307"/>
            <a:ext cx="46291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指導原則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7659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3/8/2024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765925"/>
            <a:ext cx="914400" cy="244475"/>
          </a:xfrm>
        </p:spPr>
        <p:txBody>
          <a:bodyPr/>
          <a:lstStyle/>
          <a:p>
            <a:pPr algn="r"/>
            <a:fld id="{F99EC173-99AE-4773-AB25-02E469A13EAE}" type="slidenum">
              <a:rPr kumimoji="0" lang="en-US" sz="1200" smtClean="0">
                <a:solidFill>
                  <a:schemeClr val="tx2"/>
                </a:solidFill>
              </a:rPr>
              <a:pPr algn="r"/>
              <a:t>70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447800"/>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第一個策略：使用分隔符號來清楚地表示輸入的不同部分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使用分隔符號也是一種避免「提示注入」的有效方法</a:t>
            </a:r>
          </a:p>
        </p:txBody>
      </p:sp>
    </p:spTree>
    <p:extLst>
      <p:ext uri="{BB962C8B-B14F-4D97-AF65-F5344CB8AC3E}">
        <p14:creationId xmlns:p14="http://schemas.microsoft.com/office/powerpoint/2010/main" val="31070433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C2A9A4F0-CEA8-D808-E52B-050AF6934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28418985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002A2C1-232B-756F-9FAF-D21418E2D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3542078187"/>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2185</Words>
  <Application>Microsoft Office PowerPoint</Application>
  <PresentationFormat>如螢幕大小 (4:3)</PresentationFormat>
  <Paragraphs>461</Paragraphs>
  <Slides>70</Slides>
  <Notes>50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70</vt:i4>
      </vt:variant>
    </vt:vector>
  </HeadingPairs>
  <TitlesOfParts>
    <vt:vector size="76" baseType="lpstr">
      <vt:lpstr>微軟正黑體</vt:lpstr>
      <vt:lpstr>新細明體</vt:lpstr>
      <vt:lpstr>Arial</vt:lpstr>
      <vt:lpstr>Calibri</vt:lpstr>
      <vt:lpstr>Century Schoolbook</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2024-03-08T13:34:54Z</dcterms:modified>
</cp:coreProperties>
</file>